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30"/>
  </p:notesMasterIdLst>
  <p:sldIdLst>
    <p:sldId id="256" r:id="rId2"/>
    <p:sldId id="285" r:id="rId3"/>
    <p:sldId id="257" r:id="rId4"/>
    <p:sldId id="258" r:id="rId5"/>
    <p:sldId id="259" r:id="rId6"/>
    <p:sldId id="260" r:id="rId7"/>
    <p:sldId id="261" r:id="rId8"/>
    <p:sldId id="287" r:id="rId9"/>
    <p:sldId id="275" r:id="rId10"/>
    <p:sldId id="265" r:id="rId11"/>
    <p:sldId id="266" r:id="rId12"/>
    <p:sldId id="267" r:id="rId13"/>
    <p:sldId id="268" r:id="rId14"/>
    <p:sldId id="269" r:id="rId15"/>
    <p:sldId id="270" r:id="rId16"/>
    <p:sldId id="276" r:id="rId17"/>
    <p:sldId id="271" r:id="rId18"/>
    <p:sldId id="272" r:id="rId19"/>
    <p:sldId id="277" r:id="rId20"/>
    <p:sldId id="273" r:id="rId21"/>
    <p:sldId id="274" r:id="rId22"/>
    <p:sldId id="278" r:id="rId23"/>
    <p:sldId id="279" r:id="rId24"/>
    <p:sldId id="286" r:id="rId25"/>
    <p:sldId id="281" r:id="rId26"/>
    <p:sldId id="282" r:id="rId27"/>
    <p:sldId id="283" r:id="rId28"/>
    <p:sldId id="284" r:id="rId29"/>
  </p:sldIdLst>
  <p:sldSz cx="14630400" cy="8229600"/>
  <p:notesSz cx="8229600" cy="14630400"/>
  <p:embeddedFontLst>
    <p:embeddedFont>
      <p:font typeface="경기천년바탕 Bold" panose="02020803020101020101" pitchFamily="18" charset="-127"/>
      <p:bold r:id="rId31"/>
    </p:embeddedFont>
    <p:embeddedFont>
      <p:font typeface="경기천년바탕 Regular" panose="02020503020101020101" pitchFamily="18" charset="-127"/>
      <p:regular r:id="rId32"/>
    </p:embeddedFont>
    <p:embeddedFont>
      <p:font typeface="경기천년제목 Bold" panose="02020803020101020101" pitchFamily="18" charset="-127"/>
      <p:bold r:id="rId33"/>
    </p:embeddedFont>
    <p:embeddedFont>
      <p:font typeface="경기천년제목 Light" panose="02020403020101020101" pitchFamily="18" charset="-127"/>
      <p:regular r:id="rId34"/>
    </p:embeddedFont>
    <p:embeddedFont>
      <p:font typeface="경기천년제목 Medium" panose="02020603020101020101" pitchFamily="18" charset="-127"/>
      <p:regular r:id="rId3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72C4"/>
    <a:srgbClr val="00B0F0"/>
    <a:srgbClr val="B4C7E7"/>
    <a:srgbClr val="FFFFFF"/>
    <a:srgbClr val="F3F4F6"/>
    <a:srgbClr val="85FFFF"/>
    <a:srgbClr val="ECECEC"/>
    <a:srgbClr val="CCECFF"/>
    <a:srgbClr val="F8CBAD"/>
    <a:srgbClr val="CC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93" d="100"/>
          <a:sy n="93" d="100"/>
        </p:scale>
        <p:origin x="52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12447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E35A09-89B5-5602-E60E-50C3FFE733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B75AB46-8D8F-0482-72FA-3F3898F2939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1BDD2CF-F4EF-5A29-9DC5-C840030A5B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C00BDB-7A4B-0177-2DC5-83E1F0DCF50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2989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B0B710-2D1A-B11B-6B22-71E2128879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DDC84F8-5083-6FBA-B150-4C29FB31535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FCF1823-4AC4-3556-55F7-A6E39304AE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C4BD58-67F1-B3F2-008A-92473B75D38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17592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F637EA-A679-9C0B-3A0C-32C09435C5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432DB0D-F1EF-1F42-3489-5A3394CED5A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B3D1BE8-C35D-20C3-702B-14AED037D8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930AA3-B44A-8C96-3456-32A62836162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7605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FF621D-7E31-EDBA-7C98-E98F23F55F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E5459A7-4A8B-9BC8-4E39-6C3959F74BA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BBEB02E-D72D-2BF2-40F3-B4054F0F7C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267883-73FA-6542-1B00-294B6073FE1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6553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C5BF9C-46B1-FF8B-7EB1-3BFC092BEA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DA49887-CF42-606A-8638-F0EAEAAF60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DC71914-CCF5-F99D-397E-55D230BA26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C3CED6-0B02-4352-A69E-76AEE4A060C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3101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94BB91-6D94-81D6-5D97-C969E0E6A0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DE51ED1-C9D9-4C23-3D2B-70758BAD98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95E160-C9EC-1FFA-A47F-D887C69B92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F6E665-5F62-1C93-66D5-1236B4A381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3479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5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2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hyperlink" Target="https://&#44536;&#47536;&#52980;&#54504;&#53552;.&#54856;&#54168;&#51060;&#51648;.&#54620;&#44397;/" TargetMode="Externa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greencomart.kro.kr/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42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43.sv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5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7488" y="1861542"/>
            <a:ext cx="4919305" cy="450639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42317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ko-KR" altLang="en-US" sz="1750" kern="0" spc="-36" dirty="0">
                <a:solidFill>
                  <a:srgbClr val="272525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Inter" pitchFamily="34" charset="-120"/>
              </a:rPr>
              <a:t>조장 </a:t>
            </a:r>
            <a:r>
              <a:rPr lang="en-US" sz="1750" kern="0" spc="-36" dirty="0">
                <a:solidFill>
                  <a:srgbClr val="272525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Inter" pitchFamily="34" charset="-120"/>
              </a:rPr>
              <a:t>노은효/이동현/장우혁</a:t>
            </a:r>
            <a:endParaRPr lang="en-US" sz="175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4" name="Text 1"/>
          <p:cNvSpPr/>
          <p:nvPr/>
        </p:nvSpPr>
        <p:spPr>
          <a:xfrm>
            <a:off x="793790" y="4114740"/>
            <a:ext cx="7266128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450"/>
              </a:lnSpc>
              <a:buNone/>
            </a:pPr>
            <a:r>
              <a:rPr lang="en-US" sz="3000" kern="0" spc="-107" dirty="0">
                <a:solidFill>
                  <a:srgbClr val="000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Inter Bold" pitchFamily="34" charset="-120"/>
              </a:rPr>
              <a:t>모두를 연결하는 스마트한 관리 체계</a:t>
            </a:r>
            <a:endParaRPr lang="en-US" sz="300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5" name="Text 2"/>
          <p:cNvSpPr/>
          <p:nvPr/>
        </p:nvSpPr>
        <p:spPr>
          <a:xfrm>
            <a:off x="793790" y="4705565"/>
            <a:ext cx="7980340" cy="2732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buNone/>
            </a:pPr>
            <a:r>
              <a:rPr lang="en-US" sz="8000" b="1" kern="0" spc="-134" dirty="0">
                <a:solidFill>
                  <a:srgbClr val="000000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  <a:cs typeface="Inter Bold" pitchFamily="34" charset="-120"/>
              </a:rPr>
              <a:t>그린컴퓨터아트학원</a:t>
            </a:r>
          </a:p>
          <a:p>
            <a:r>
              <a:rPr lang="en-US" altLang="ko-KR" sz="8000" b="1" kern="0" spc="-134" dirty="0">
                <a:solidFill>
                  <a:srgbClr val="204C8E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  <a:cs typeface="Inter Bold" pitchFamily="34" charset="-120"/>
              </a:rPr>
              <a:t>통합</a:t>
            </a:r>
            <a:r>
              <a:rPr lang="en-US" altLang="ko-KR" sz="8000" b="1" kern="0" spc="-134" dirty="0">
                <a:solidFill>
                  <a:srgbClr val="000000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  <a:cs typeface="Inter Bold" pitchFamily="34" charset="-120"/>
              </a:rPr>
              <a:t>관리시스템</a:t>
            </a:r>
            <a:endParaRPr lang="en-US" altLang="ko-KR" sz="8000"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  <a:p>
            <a:pPr marL="0" indent="0">
              <a:buNone/>
            </a:pPr>
            <a:endParaRPr lang="en-US" sz="8000"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AA840C4-810E-1647-6293-6AAA1684323F}"/>
              </a:ext>
            </a:extLst>
          </p:cNvPr>
          <p:cNvSpPr/>
          <p:nvPr/>
        </p:nvSpPr>
        <p:spPr>
          <a:xfrm>
            <a:off x="12886443" y="7437748"/>
            <a:ext cx="1687398" cy="6975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6F7CC6DF-9A19-AED5-F25F-EC6FC07D76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4FB7969-EEED-00C5-1071-2DB980AE93FA}"/>
              </a:ext>
            </a:extLst>
          </p:cNvPr>
          <p:cNvSpPr/>
          <p:nvPr/>
        </p:nvSpPr>
        <p:spPr>
          <a:xfrm>
            <a:off x="12886443" y="7437748"/>
            <a:ext cx="1687398" cy="6975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2E64215-B04D-91E7-A069-D4EEA8958A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85900"/>
            <a:ext cx="14630400" cy="7043700"/>
          </a:xfrm>
          <a:prstGeom prst="rect">
            <a:avLst/>
          </a:prstGeom>
        </p:spPr>
      </p:pic>
      <p:sp>
        <p:nvSpPr>
          <p:cNvPr id="6" name="Text 1">
            <a:extLst>
              <a:ext uri="{FF2B5EF4-FFF2-40B4-BE49-F238E27FC236}">
                <a16:creationId xmlns:a16="http://schemas.microsoft.com/office/drawing/2014/main" id="{A2824E56-75BE-28F8-7381-51AE518F4F9B}"/>
              </a:ext>
            </a:extLst>
          </p:cNvPr>
          <p:cNvSpPr/>
          <p:nvPr/>
        </p:nvSpPr>
        <p:spPr>
          <a:xfrm>
            <a:off x="516918" y="252114"/>
            <a:ext cx="5306973" cy="663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200"/>
              </a:lnSpc>
              <a:buNone/>
            </a:pPr>
            <a:r>
              <a:rPr lang="ko-KR" altLang="en-US" sz="415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학생용 페이지</a:t>
            </a:r>
            <a:r>
              <a:rPr lang="en-US" altLang="ko-KR" sz="415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-</a:t>
            </a:r>
            <a:r>
              <a:rPr lang="ko-KR" altLang="en-US" sz="415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출결 관리</a:t>
            </a:r>
            <a:endParaRPr lang="en-US" sz="4150"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5A6ECF6-A250-E321-448F-9B2F92576BAA}"/>
              </a:ext>
            </a:extLst>
          </p:cNvPr>
          <p:cNvSpPr/>
          <p:nvPr/>
        </p:nvSpPr>
        <p:spPr>
          <a:xfrm>
            <a:off x="9195371" y="4356243"/>
            <a:ext cx="976045" cy="667820"/>
          </a:xfrm>
          <a:prstGeom prst="rect">
            <a:avLst/>
          </a:prstGeom>
          <a:solidFill>
            <a:srgbClr val="0070C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B548D4E-CC2A-200F-8475-39B3959C41E1}"/>
              </a:ext>
            </a:extLst>
          </p:cNvPr>
          <p:cNvSpPr txBox="1"/>
          <p:nvPr/>
        </p:nvSpPr>
        <p:spPr>
          <a:xfrm>
            <a:off x="12913115" y="-15014"/>
            <a:ext cx="165829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highlight>
                  <a:srgbClr val="00FF00"/>
                </a:highlight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학생용</a:t>
            </a:r>
            <a:endParaRPr lang="en-US" altLang="ko-KR" sz="2000" dirty="0">
              <a:highlight>
                <a:srgbClr val="00FF00"/>
              </a:highlight>
              <a:latin typeface="경기천년바탕 Bold" panose="02020803020101020101" pitchFamily="18" charset="-127"/>
              <a:ea typeface="경기천년바탕 Bold" panose="020208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 err="1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강사용</a:t>
            </a:r>
            <a:endParaRPr lang="en-US" altLang="ko-KR" sz="200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매니저용</a:t>
            </a:r>
            <a:endParaRPr lang="en-US" altLang="ko-KR" sz="200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시연</a:t>
            </a:r>
          </a:p>
        </p:txBody>
      </p:sp>
    </p:spTree>
    <p:extLst>
      <p:ext uri="{BB962C8B-B14F-4D97-AF65-F5344CB8AC3E}">
        <p14:creationId xmlns:p14="http://schemas.microsoft.com/office/powerpoint/2010/main" val="1270776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A996174D-5ED6-EE9F-0965-8545FF0E35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9CCE42F-1B22-5851-A53F-4B8BC5BDCC91}"/>
              </a:ext>
            </a:extLst>
          </p:cNvPr>
          <p:cNvSpPr/>
          <p:nvPr/>
        </p:nvSpPr>
        <p:spPr>
          <a:xfrm>
            <a:off x="12886443" y="7437748"/>
            <a:ext cx="1687398" cy="6975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AF93738-8302-D3D4-102C-F0E5C93F171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1221600"/>
            <a:ext cx="14630400" cy="6972299"/>
          </a:xfrm>
          <a:prstGeom prst="rect">
            <a:avLst/>
          </a:prstGeom>
        </p:spPr>
      </p:pic>
      <p:sp>
        <p:nvSpPr>
          <p:cNvPr id="6" name="Text 1">
            <a:extLst>
              <a:ext uri="{FF2B5EF4-FFF2-40B4-BE49-F238E27FC236}">
                <a16:creationId xmlns:a16="http://schemas.microsoft.com/office/drawing/2014/main" id="{B3A9602A-84EC-E237-5A5C-831CF0EC46D5}"/>
              </a:ext>
            </a:extLst>
          </p:cNvPr>
          <p:cNvSpPr/>
          <p:nvPr/>
        </p:nvSpPr>
        <p:spPr>
          <a:xfrm>
            <a:off x="516918" y="252114"/>
            <a:ext cx="5306973" cy="663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200"/>
              </a:lnSpc>
            </a:pPr>
            <a:r>
              <a:rPr lang="ko-KR" altLang="en-US" sz="415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학생용 페이지</a:t>
            </a:r>
            <a:r>
              <a:rPr lang="en-US" altLang="ko-KR" sz="415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-</a:t>
            </a:r>
            <a:r>
              <a:rPr lang="ko-KR" altLang="en-US" sz="415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출결 관리</a:t>
            </a:r>
            <a:endParaRPr lang="en-US" sz="4150"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70D693D-CFDD-2484-EF5D-C989CAA2E877}"/>
              </a:ext>
            </a:extLst>
          </p:cNvPr>
          <p:cNvSpPr/>
          <p:nvPr/>
        </p:nvSpPr>
        <p:spPr>
          <a:xfrm>
            <a:off x="7428217" y="4356243"/>
            <a:ext cx="780836" cy="667820"/>
          </a:xfrm>
          <a:prstGeom prst="rect">
            <a:avLst/>
          </a:prstGeom>
          <a:solidFill>
            <a:srgbClr val="0070C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EFA8BA-F2AB-555D-A886-56C0D009D18C}"/>
              </a:ext>
            </a:extLst>
          </p:cNvPr>
          <p:cNvSpPr txBox="1"/>
          <p:nvPr/>
        </p:nvSpPr>
        <p:spPr>
          <a:xfrm>
            <a:off x="12913115" y="-15014"/>
            <a:ext cx="165829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highlight>
                  <a:srgbClr val="00FF00"/>
                </a:highlight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학생용</a:t>
            </a:r>
            <a:endParaRPr lang="en-US" altLang="ko-KR" sz="2000" dirty="0">
              <a:highlight>
                <a:srgbClr val="00FF00"/>
              </a:highlight>
              <a:latin typeface="경기천년바탕 Bold" panose="02020803020101020101" pitchFamily="18" charset="-127"/>
              <a:ea typeface="경기천년바탕 Bold" panose="020208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 err="1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강사용</a:t>
            </a:r>
            <a:endParaRPr lang="en-US" altLang="ko-KR" sz="200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매니저용</a:t>
            </a:r>
            <a:endParaRPr lang="en-US" altLang="ko-KR" sz="200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시연</a:t>
            </a:r>
          </a:p>
        </p:txBody>
      </p:sp>
    </p:spTree>
    <p:extLst>
      <p:ext uri="{BB962C8B-B14F-4D97-AF65-F5344CB8AC3E}">
        <p14:creationId xmlns:p14="http://schemas.microsoft.com/office/powerpoint/2010/main" val="41161343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B05A0442-64E9-777E-BAA2-E6B7FE8BC2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16374FE-F473-7100-75D1-806F30CAB0C6}"/>
              </a:ext>
            </a:extLst>
          </p:cNvPr>
          <p:cNvSpPr/>
          <p:nvPr/>
        </p:nvSpPr>
        <p:spPr>
          <a:xfrm>
            <a:off x="12886443" y="7437748"/>
            <a:ext cx="1687398" cy="6975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356AE48-1899-3994-AE68-055E1427FC6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13728" y="1221600"/>
            <a:ext cx="14002943" cy="6972299"/>
          </a:xfrm>
          <a:prstGeom prst="rect">
            <a:avLst/>
          </a:prstGeom>
        </p:spPr>
      </p:pic>
      <p:sp>
        <p:nvSpPr>
          <p:cNvPr id="6" name="Text 1">
            <a:extLst>
              <a:ext uri="{FF2B5EF4-FFF2-40B4-BE49-F238E27FC236}">
                <a16:creationId xmlns:a16="http://schemas.microsoft.com/office/drawing/2014/main" id="{01E4507C-6082-64FD-C238-4D1F9D878BAB}"/>
              </a:ext>
            </a:extLst>
          </p:cNvPr>
          <p:cNvSpPr/>
          <p:nvPr/>
        </p:nvSpPr>
        <p:spPr>
          <a:xfrm>
            <a:off x="516918" y="252114"/>
            <a:ext cx="6798282" cy="663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200"/>
              </a:lnSpc>
              <a:buNone/>
            </a:pPr>
            <a:r>
              <a:rPr lang="ko-KR" altLang="en-US" sz="415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학생용 페이지</a:t>
            </a:r>
            <a:r>
              <a:rPr lang="en-US" altLang="ko-KR" sz="415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-</a:t>
            </a:r>
            <a:r>
              <a:rPr lang="ko-KR" altLang="en-US" sz="415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휴가 신청서 제출</a:t>
            </a:r>
            <a:endParaRPr lang="en-US" sz="4150"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5A007C-0542-18AF-F160-A65572747238}"/>
              </a:ext>
            </a:extLst>
          </p:cNvPr>
          <p:cNvSpPr txBox="1"/>
          <p:nvPr/>
        </p:nvSpPr>
        <p:spPr>
          <a:xfrm>
            <a:off x="12913115" y="-15014"/>
            <a:ext cx="165829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highlight>
                  <a:srgbClr val="00FF00"/>
                </a:highlight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학생용</a:t>
            </a:r>
            <a:endParaRPr lang="en-US" altLang="ko-KR" sz="2000" dirty="0">
              <a:highlight>
                <a:srgbClr val="00FF00"/>
              </a:highlight>
              <a:latin typeface="경기천년바탕 Bold" panose="02020803020101020101" pitchFamily="18" charset="-127"/>
              <a:ea typeface="경기천년바탕 Bold" panose="020208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 err="1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강사용</a:t>
            </a:r>
            <a:endParaRPr lang="en-US" altLang="ko-KR" sz="200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매니저용</a:t>
            </a:r>
            <a:endParaRPr lang="en-US" altLang="ko-KR" sz="200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시연</a:t>
            </a:r>
          </a:p>
        </p:txBody>
      </p:sp>
    </p:spTree>
    <p:extLst>
      <p:ext uri="{BB962C8B-B14F-4D97-AF65-F5344CB8AC3E}">
        <p14:creationId xmlns:p14="http://schemas.microsoft.com/office/powerpoint/2010/main" val="38795089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8E4CE561-DC6F-CCB4-FB34-279239F8B2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376FA9F-99A5-DEDD-0C8C-E32A18905366}"/>
              </a:ext>
            </a:extLst>
          </p:cNvPr>
          <p:cNvSpPr/>
          <p:nvPr/>
        </p:nvSpPr>
        <p:spPr>
          <a:xfrm>
            <a:off x="12886443" y="7437748"/>
            <a:ext cx="1687398" cy="6975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5DDCD1B-860A-00D0-1318-6B263E4872A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1202077"/>
            <a:ext cx="14635583" cy="7027524"/>
          </a:xfrm>
          <a:prstGeom prst="rect">
            <a:avLst/>
          </a:prstGeom>
        </p:spPr>
      </p:pic>
      <p:sp>
        <p:nvSpPr>
          <p:cNvPr id="6" name="Text 1">
            <a:extLst>
              <a:ext uri="{FF2B5EF4-FFF2-40B4-BE49-F238E27FC236}">
                <a16:creationId xmlns:a16="http://schemas.microsoft.com/office/drawing/2014/main" id="{748858D5-5948-5779-0A50-EF88133B9081}"/>
              </a:ext>
            </a:extLst>
          </p:cNvPr>
          <p:cNvSpPr/>
          <p:nvPr/>
        </p:nvSpPr>
        <p:spPr>
          <a:xfrm>
            <a:off x="516918" y="252114"/>
            <a:ext cx="6798282" cy="663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200"/>
              </a:lnSpc>
              <a:buNone/>
            </a:pPr>
            <a:r>
              <a:rPr lang="ko-KR" altLang="en-US" sz="415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학생용 페이지</a:t>
            </a:r>
            <a:r>
              <a:rPr lang="en-US" altLang="ko-KR" sz="415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-</a:t>
            </a:r>
            <a:r>
              <a:rPr lang="ko-KR" altLang="en-US" sz="415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휴가 신청서 제출</a:t>
            </a:r>
            <a:endParaRPr lang="en-US" sz="4150"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ED91E9-2A8D-E801-16E1-F204C54C625F}"/>
              </a:ext>
            </a:extLst>
          </p:cNvPr>
          <p:cNvSpPr txBox="1"/>
          <p:nvPr/>
        </p:nvSpPr>
        <p:spPr>
          <a:xfrm>
            <a:off x="12913115" y="-15014"/>
            <a:ext cx="165829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highlight>
                  <a:srgbClr val="00FF00"/>
                </a:highlight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학생용</a:t>
            </a:r>
            <a:endParaRPr lang="en-US" altLang="ko-KR" sz="2000" dirty="0">
              <a:highlight>
                <a:srgbClr val="00FF00"/>
              </a:highlight>
              <a:latin typeface="경기천년바탕 Bold" panose="02020803020101020101" pitchFamily="18" charset="-127"/>
              <a:ea typeface="경기천년바탕 Bold" panose="020208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 err="1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강사용</a:t>
            </a:r>
            <a:endParaRPr lang="en-US" altLang="ko-KR" sz="200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매니저용</a:t>
            </a:r>
            <a:endParaRPr lang="en-US" altLang="ko-KR" sz="200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시연</a:t>
            </a:r>
          </a:p>
        </p:txBody>
      </p:sp>
    </p:spTree>
    <p:extLst>
      <p:ext uri="{BB962C8B-B14F-4D97-AF65-F5344CB8AC3E}">
        <p14:creationId xmlns:p14="http://schemas.microsoft.com/office/powerpoint/2010/main" val="37420264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18A5C900-CC3E-0DE3-8E1E-419A35EB8C1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176" t="4244" r="3477" b="7241"/>
          <a:stretch/>
        </p:blipFill>
        <p:spPr>
          <a:xfrm>
            <a:off x="7963015" y="622707"/>
            <a:ext cx="5023520" cy="6732848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46410BCB-9ACF-7B4D-733A-5797E4C85C28}"/>
              </a:ext>
            </a:extLst>
          </p:cNvPr>
          <p:cNvSpPr/>
          <p:nvPr/>
        </p:nvSpPr>
        <p:spPr>
          <a:xfrm>
            <a:off x="12804359" y="7438277"/>
            <a:ext cx="1687398" cy="6975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E9B76C3-92DD-751E-68E2-E82839146D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56" r="1856" b="49064"/>
          <a:stretch/>
        </p:blipFill>
        <p:spPr bwMode="auto">
          <a:xfrm>
            <a:off x="1204616" y="1696549"/>
            <a:ext cx="5109147" cy="483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7EA58C3-75F2-15B2-4E5B-578EA8815E51}"/>
              </a:ext>
            </a:extLst>
          </p:cNvPr>
          <p:cNvSpPr txBox="1"/>
          <p:nvPr/>
        </p:nvSpPr>
        <p:spPr>
          <a:xfrm>
            <a:off x="12913115" y="-15014"/>
            <a:ext cx="165829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highlight>
                  <a:srgbClr val="00FF00"/>
                </a:highlight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학생용</a:t>
            </a:r>
            <a:endParaRPr lang="en-US" altLang="ko-KR" sz="2000" dirty="0">
              <a:highlight>
                <a:srgbClr val="00FF00"/>
              </a:highlight>
              <a:latin typeface="경기천년바탕 Bold" panose="02020803020101020101" pitchFamily="18" charset="-127"/>
              <a:ea typeface="경기천년바탕 Bold" panose="020208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 err="1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강사용</a:t>
            </a:r>
            <a:endParaRPr lang="en-US" altLang="ko-KR" sz="200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매니저용</a:t>
            </a:r>
            <a:endParaRPr lang="en-US" altLang="ko-KR" sz="200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시연</a:t>
            </a:r>
          </a:p>
        </p:txBody>
      </p:sp>
    </p:spTree>
    <p:extLst>
      <p:ext uri="{BB962C8B-B14F-4D97-AF65-F5344CB8AC3E}">
        <p14:creationId xmlns:p14="http://schemas.microsoft.com/office/powerpoint/2010/main" val="30259467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3E383823-C8F4-3D90-94B0-A9B59BC73C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497EB666-EDC3-D8A3-880F-85C6A5B98BD8}"/>
              </a:ext>
            </a:extLst>
          </p:cNvPr>
          <p:cNvSpPr/>
          <p:nvPr/>
        </p:nvSpPr>
        <p:spPr>
          <a:xfrm>
            <a:off x="12804359" y="7438277"/>
            <a:ext cx="1687398" cy="6975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94606969-8A36-DF38-744D-0DB28D7740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106"/>
          <a:stretch/>
        </p:blipFill>
        <p:spPr bwMode="auto">
          <a:xfrm>
            <a:off x="1204616" y="1890445"/>
            <a:ext cx="5109147" cy="4642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A1D2555E-B654-C189-8648-4E903C48D9B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1976" r="31765" b="9796"/>
          <a:stretch/>
        </p:blipFill>
        <p:spPr>
          <a:xfrm>
            <a:off x="7690265" y="1042170"/>
            <a:ext cx="5306544" cy="633915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5261C87-3269-B6BC-B0AC-11F56529D211}"/>
              </a:ext>
            </a:extLst>
          </p:cNvPr>
          <p:cNvSpPr txBox="1"/>
          <p:nvPr/>
        </p:nvSpPr>
        <p:spPr>
          <a:xfrm>
            <a:off x="12913115" y="-15014"/>
            <a:ext cx="165829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highlight>
                  <a:srgbClr val="00FF00"/>
                </a:highlight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학생용</a:t>
            </a:r>
            <a:endParaRPr lang="en-US" altLang="ko-KR" sz="2000" dirty="0">
              <a:highlight>
                <a:srgbClr val="00FF00"/>
              </a:highlight>
              <a:latin typeface="경기천년바탕 Bold" panose="02020803020101020101" pitchFamily="18" charset="-127"/>
              <a:ea typeface="경기천년바탕 Bold" panose="020208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 err="1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강사용</a:t>
            </a:r>
            <a:endParaRPr lang="en-US" altLang="ko-KR" sz="200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매니저용</a:t>
            </a:r>
            <a:endParaRPr lang="en-US" altLang="ko-KR" sz="200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시연</a:t>
            </a:r>
          </a:p>
        </p:txBody>
      </p:sp>
    </p:spTree>
    <p:extLst>
      <p:ext uri="{BB962C8B-B14F-4D97-AF65-F5344CB8AC3E}">
        <p14:creationId xmlns:p14="http://schemas.microsoft.com/office/powerpoint/2010/main" val="36957071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F2C5C507-D061-7838-6E28-8DEBAFFC3B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685661D6-B68A-192B-3022-00660065BE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B940BCC3-5811-AE32-76E3-81D7F66382E4}"/>
              </a:ext>
            </a:extLst>
          </p:cNvPr>
          <p:cNvSpPr/>
          <p:nvPr/>
        </p:nvSpPr>
        <p:spPr>
          <a:xfrm>
            <a:off x="793790" y="117479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ko-KR" altLang="en-US" sz="4450" b="1" kern="0" spc="-134" dirty="0" err="1">
                <a:solidFill>
                  <a:srgbClr val="000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Inter Bold" pitchFamily="34" charset="-120"/>
              </a:rPr>
              <a:t>강사용</a:t>
            </a:r>
            <a:r>
              <a:rPr lang="ko-KR" altLang="en-US" sz="4450" b="1" kern="0" spc="-134" dirty="0">
                <a:solidFill>
                  <a:srgbClr val="000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Inter Bold" pitchFamily="34" charset="-120"/>
              </a:rPr>
              <a:t> 페이지 구현</a:t>
            </a:r>
            <a:endParaRPr lang="en-US" sz="445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pic>
        <p:nvPicPr>
          <p:cNvPr id="4" name="Image 1" descr="preencoded.png">
            <a:extLst>
              <a:ext uri="{FF2B5EF4-FFF2-40B4-BE49-F238E27FC236}">
                <a16:creationId xmlns:a16="http://schemas.microsoft.com/office/drawing/2014/main" id="{67E059C6-28AC-2B54-C64E-3040C42163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3210401"/>
            <a:ext cx="566976" cy="566976"/>
          </a:xfrm>
          <a:prstGeom prst="rect">
            <a:avLst/>
          </a:prstGeom>
        </p:spPr>
      </p:pic>
      <p:sp>
        <p:nvSpPr>
          <p:cNvPr id="5" name="Text 1">
            <a:extLst>
              <a:ext uri="{FF2B5EF4-FFF2-40B4-BE49-F238E27FC236}">
                <a16:creationId xmlns:a16="http://schemas.microsoft.com/office/drawing/2014/main" id="{60692E9B-0D52-5761-231E-BB2F31EAF795}"/>
              </a:ext>
            </a:extLst>
          </p:cNvPr>
          <p:cNvSpPr/>
          <p:nvPr/>
        </p:nvSpPr>
        <p:spPr>
          <a:xfrm>
            <a:off x="793790" y="4004191"/>
            <a:ext cx="22919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ko-KR" altLang="en-US" sz="1750" kern="0" spc="-36" dirty="0">
                <a:solidFill>
                  <a:srgbClr val="272525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Inter" pitchFamily="34" charset="-120"/>
              </a:rPr>
              <a:t>일별 </a:t>
            </a:r>
            <a:r>
              <a:rPr lang="en-US" sz="1750" kern="0" spc="-36" dirty="0" err="1">
                <a:solidFill>
                  <a:srgbClr val="272525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Inter" pitchFamily="34" charset="-120"/>
              </a:rPr>
              <a:t>출결</a:t>
            </a:r>
            <a:r>
              <a:rPr lang="en-US" sz="1750" kern="0" spc="-36" dirty="0">
                <a:solidFill>
                  <a:srgbClr val="272525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Inter" pitchFamily="34" charset="-120"/>
              </a:rPr>
              <a:t> 관리</a:t>
            </a:r>
            <a:endParaRPr lang="en-US" sz="175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pic>
        <p:nvPicPr>
          <p:cNvPr id="6" name="Image 2" descr="preencoded.png">
            <a:extLst>
              <a:ext uri="{FF2B5EF4-FFF2-40B4-BE49-F238E27FC236}">
                <a16:creationId xmlns:a16="http://schemas.microsoft.com/office/drawing/2014/main" id="{0D548B7E-A02A-9174-13B7-EF9CAFBCB6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5904" y="3210401"/>
            <a:ext cx="566976" cy="566976"/>
          </a:xfrm>
          <a:prstGeom prst="rect">
            <a:avLst/>
          </a:prstGeom>
        </p:spPr>
      </p:pic>
      <p:sp>
        <p:nvSpPr>
          <p:cNvPr id="7" name="Text 2">
            <a:extLst>
              <a:ext uri="{FF2B5EF4-FFF2-40B4-BE49-F238E27FC236}">
                <a16:creationId xmlns:a16="http://schemas.microsoft.com/office/drawing/2014/main" id="{68765886-E7BF-4070-C0A8-0E4733666CAD}"/>
              </a:ext>
            </a:extLst>
          </p:cNvPr>
          <p:cNvSpPr/>
          <p:nvPr/>
        </p:nvSpPr>
        <p:spPr>
          <a:xfrm>
            <a:off x="3425904" y="4004191"/>
            <a:ext cx="229207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ko-KR" altLang="en-US" sz="1750" kern="0" spc="-36" dirty="0">
                <a:solidFill>
                  <a:srgbClr val="272525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Inter" pitchFamily="34" charset="-120"/>
              </a:rPr>
              <a:t>월별 출결 관리</a:t>
            </a:r>
            <a:endParaRPr lang="en-US" sz="175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pic>
        <p:nvPicPr>
          <p:cNvPr id="8" name="Image 3" descr="preencoded.png">
            <a:extLst>
              <a:ext uri="{FF2B5EF4-FFF2-40B4-BE49-F238E27FC236}">
                <a16:creationId xmlns:a16="http://schemas.microsoft.com/office/drawing/2014/main" id="{E3E0723F-298E-73EE-7AAA-888D24AD48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58138" y="3210401"/>
            <a:ext cx="566976" cy="566976"/>
          </a:xfrm>
          <a:prstGeom prst="rect">
            <a:avLst/>
          </a:prstGeom>
        </p:spPr>
      </p:pic>
      <p:sp>
        <p:nvSpPr>
          <p:cNvPr id="9" name="Text 3">
            <a:extLst>
              <a:ext uri="{FF2B5EF4-FFF2-40B4-BE49-F238E27FC236}">
                <a16:creationId xmlns:a16="http://schemas.microsoft.com/office/drawing/2014/main" id="{C0DD96C2-9582-DDA1-4B75-2170E276C48C}"/>
              </a:ext>
            </a:extLst>
          </p:cNvPr>
          <p:cNvSpPr/>
          <p:nvPr/>
        </p:nvSpPr>
        <p:spPr>
          <a:xfrm>
            <a:off x="6058138" y="4004191"/>
            <a:ext cx="22919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Inter" pitchFamily="34" charset="-120"/>
              </a:rPr>
              <a:t>공지사항</a:t>
            </a:r>
            <a:endParaRPr lang="en-US" sz="175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pic>
        <p:nvPicPr>
          <p:cNvPr id="12" name="Image 5" descr="preencoded.png">
            <a:extLst>
              <a:ext uri="{FF2B5EF4-FFF2-40B4-BE49-F238E27FC236}">
                <a16:creationId xmlns:a16="http://schemas.microsoft.com/office/drawing/2014/main" id="{B79ECD2D-F9A5-F067-CFFB-A0F527AA0CA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3790" y="5047536"/>
            <a:ext cx="566976" cy="566976"/>
          </a:xfrm>
          <a:prstGeom prst="rect">
            <a:avLst/>
          </a:prstGeom>
        </p:spPr>
      </p:pic>
      <p:sp>
        <p:nvSpPr>
          <p:cNvPr id="13" name="Text 5">
            <a:extLst>
              <a:ext uri="{FF2B5EF4-FFF2-40B4-BE49-F238E27FC236}">
                <a16:creationId xmlns:a16="http://schemas.microsoft.com/office/drawing/2014/main" id="{C62DCD00-C07D-0A59-8501-B588CB135A95}"/>
              </a:ext>
            </a:extLst>
          </p:cNvPr>
          <p:cNvSpPr/>
          <p:nvPr/>
        </p:nvSpPr>
        <p:spPr>
          <a:xfrm>
            <a:off x="793790" y="5841325"/>
            <a:ext cx="229207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ko-KR" altLang="en-US" sz="1750" kern="0" spc="-36" dirty="0">
                <a:solidFill>
                  <a:srgbClr val="272525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Inter" pitchFamily="34" charset="-120"/>
              </a:rPr>
              <a:t>마이페이지</a:t>
            </a:r>
            <a:endParaRPr lang="en-US" sz="175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pic>
        <p:nvPicPr>
          <p:cNvPr id="14" name="Image 6" descr="preencoded.png">
            <a:extLst>
              <a:ext uri="{FF2B5EF4-FFF2-40B4-BE49-F238E27FC236}">
                <a16:creationId xmlns:a16="http://schemas.microsoft.com/office/drawing/2014/main" id="{68770FC4-1DE3-989C-74DA-20E5DFDB95C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26024" y="5047536"/>
            <a:ext cx="566976" cy="566976"/>
          </a:xfrm>
          <a:prstGeom prst="rect">
            <a:avLst/>
          </a:prstGeom>
        </p:spPr>
      </p:pic>
      <p:sp>
        <p:nvSpPr>
          <p:cNvPr id="15" name="Text 6">
            <a:extLst>
              <a:ext uri="{FF2B5EF4-FFF2-40B4-BE49-F238E27FC236}">
                <a16:creationId xmlns:a16="http://schemas.microsoft.com/office/drawing/2014/main" id="{25AB3219-0D0A-BCA8-91E4-2BA278201E9F}"/>
              </a:ext>
            </a:extLst>
          </p:cNvPr>
          <p:cNvSpPr/>
          <p:nvPr/>
        </p:nvSpPr>
        <p:spPr>
          <a:xfrm>
            <a:off x="3426024" y="5841325"/>
            <a:ext cx="22919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ko-KR" altLang="en-US" sz="1750" kern="0" spc="-36" dirty="0">
                <a:solidFill>
                  <a:srgbClr val="272525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Inter" pitchFamily="34" charset="-120"/>
              </a:rPr>
              <a:t>강좌 선택</a:t>
            </a:r>
            <a:endParaRPr lang="en-US" sz="175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862990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DB89072A-DC73-8678-29B8-416C1C0F0B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BB656E6-35B4-95F8-7295-3154E88993F3}"/>
              </a:ext>
            </a:extLst>
          </p:cNvPr>
          <p:cNvSpPr/>
          <p:nvPr/>
        </p:nvSpPr>
        <p:spPr>
          <a:xfrm>
            <a:off x="12886443" y="7437748"/>
            <a:ext cx="1687398" cy="6975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 1">
            <a:extLst>
              <a:ext uri="{FF2B5EF4-FFF2-40B4-BE49-F238E27FC236}">
                <a16:creationId xmlns:a16="http://schemas.microsoft.com/office/drawing/2014/main" id="{FB241011-410C-C807-E3E0-BD3D1212B88F}"/>
              </a:ext>
            </a:extLst>
          </p:cNvPr>
          <p:cNvSpPr/>
          <p:nvPr/>
        </p:nvSpPr>
        <p:spPr>
          <a:xfrm>
            <a:off x="516918" y="252114"/>
            <a:ext cx="7425006" cy="663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200"/>
              </a:lnSpc>
              <a:buNone/>
            </a:pPr>
            <a:r>
              <a:rPr lang="ko-KR" altLang="en-US" sz="4150" dirty="0" err="1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강사용</a:t>
            </a:r>
            <a:r>
              <a:rPr lang="ko-KR" altLang="en-US" sz="415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 페이지</a:t>
            </a:r>
            <a:r>
              <a:rPr lang="en-US" altLang="ko-KR" sz="415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-</a:t>
            </a:r>
            <a:r>
              <a:rPr lang="ko-KR" altLang="en-US" sz="415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금일 출결 현황 확인</a:t>
            </a:r>
            <a:endParaRPr lang="en-US" sz="4150"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4DE437A-6BDD-1672-7E5F-6112FA52BE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00"/>
            <a:ext cx="14630400" cy="72771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D3238A1-9496-0B98-FADD-28A38C73D8EA}"/>
              </a:ext>
            </a:extLst>
          </p:cNvPr>
          <p:cNvSpPr txBox="1"/>
          <p:nvPr/>
        </p:nvSpPr>
        <p:spPr>
          <a:xfrm>
            <a:off x="12913115" y="-15014"/>
            <a:ext cx="165829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학생용</a:t>
            </a:r>
            <a:endParaRPr lang="en-US" altLang="ko-KR" sz="200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 err="1">
                <a:highlight>
                  <a:srgbClr val="00FF00"/>
                </a:highlight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강사용</a:t>
            </a:r>
            <a:endParaRPr lang="en-US" altLang="ko-KR" sz="2000" dirty="0">
              <a:highlight>
                <a:srgbClr val="00FF00"/>
              </a:highlight>
              <a:latin typeface="경기천년바탕 Bold" panose="02020803020101020101" pitchFamily="18" charset="-127"/>
              <a:ea typeface="경기천년바탕 Bold" panose="020208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매니저용</a:t>
            </a:r>
            <a:endParaRPr lang="en-US" altLang="ko-KR" sz="200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시연</a:t>
            </a:r>
          </a:p>
        </p:txBody>
      </p:sp>
    </p:spTree>
    <p:extLst>
      <p:ext uri="{BB962C8B-B14F-4D97-AF65-F5344CB8AC3E}">
        <p14:creationId xmlns:p14="http://schemas.microsoft.com/office/powerpoint/2010/main" val="38547085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6F322267-F2FB-FE15-3402-66A4D15421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C130E40-7CF2-20EE-3D4D-7BFB30D87281}"/>
              </a:ext>
            </a:extLst>
          </p:cNvPr>
          <p:cNvSpPr/>
          <p:nvPr/>
        </p:nvSpPr>
        <p:spPr>
          <a:xfrm>
            <a:off x="12886443" y="7437748"/>
            <a:ext cx="1687398" cy="6975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 1">
            <a:extLst>
              <a:ext uri="{FF2B5EF4-FFF2-40B4-BE49-F238E27FC236}">
                <a16:creationId xmlns:a16="http://schemas.microsoft.com/office/drawing/2014/main" id="{8AA4AD90-CE69-1F72-6BEA-C8419F2198D2}"/>
              </a:ext>
            </a:extLst>
          </p:cNvPr>
          <p:cNvSpPr/>
          <p:nvPr/>
        </p:nvSpPr>
        <p:spPr>
          <a:xfrm>
            <a:off x="516918" y="252114"/>
            <a:ext cx="7425006" cy="663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200"/>
              </a:lnSpc>
              <a:buNone/>
            </a:pPr>
            <a:r>
              <a:rPr lang="ko-KR" altLang="en-US" sz="4150" dirty="0" err="1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강사용</a:t>
            </a:r>
            <a:r>
              <a:rPr lang="ko-KR" altLang="en-US" sz="415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 페이지</a:t>
            </a:r>
            <a:r>
              <a:rPr lang="en-US" altLang="ko-KR" sz="415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-</a:t>
            </a:r>
            <a:r>
              <a:rPr lang="ko-KR" altLang="en-US" sz="415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월별 출결 현황 확인</a:t>
            </a:r>
            <a:endParaRPr lang="en-US" sz="4150"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2EB48BC-967E-E0AB-0D43-93FBCD0E1E1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963930"/>
            <a:ext cx="14630400" cy="725424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C764CA9-8F00-5D31-84AC-49B2D6250FFB}"/>
              </a:ext>
            </a:extLst>
          </p:cNvPr>
          <p:cNvSpPr txBox="1"/>
          <p:nvPr/>
        </p:nvSpPr>
        <p:spPr>
          <a:xfrm>
            <a:off x="12913115" y="-15014"/>
            <a:ext cx="165829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학생용</a:t>
            </a:r>
            <a:endParaRPr lang="en-US" altLang="ko-KR" sz="200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 err="1">
                <a:highlight>
                  <a:srgbClr val="00FF00"/>
                </a:highlight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강사용</a:t>
            </a:r>
            <a:endParaRPr lang="en-US" altLang="ko-KR" sz="2000" dirty="0">
              <a:highlight>
                <a:srgbClr val="00FF00"/>
              </a:highlight>
              <a:latin typeface="경기천년바탕 Bold" panose="02020803020101020101" pitchFamily="18" charset="-127"/>
              <a:ea typeface="경기천년바탕 Bold" panose="020208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매니저용</a:t>
            </a:r>
            <a:endParaRPr lang="en-US" altLang="ko-KR" sz="200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시연</a:t>
            </a:r>
          </a:p>
        </p:txBody>
      </p:sp>
    </p:spTree>
    <p:extLst>
      <p:ext uri="{BB962C8B-B14F-4D97-AF65-F5344CB8AC3E}">
        <p14:creationId xmlns:p14="http://schemas.microsoft.com/office/powerpoint/2010/main" val="3969752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9C460388-B32C-9BFA-C2EA-5D794F4975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7" descr="preencoded.png">
            <a:extLst>
              <a:ext uri="{FF2B5EF4-FFF2-40B4-BE49-F238E27FC236}">
                <a16:creationId xmlns:a16="http://schemas.microsoft.com/office/drawing/2014/main" id="{2765B0A2-0E36-E150-F4C9-E5B55E208F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6024" y="5047536"/>
            <a:ext cx="566976" cy="566976"/>
          </a:xfrm>
          <a:prstGeom prst="rect">
            <a:avLst/>
          </a:prstGeom>
        </p:spPr>
      </p:pic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3215B3D8-5D8F-F71C-B8D0-6CF47A9F97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0E27FDE7-048A-EADC-2A55-542816FCE0E6}"/>
              </a:ext>
            </a:extLst>
          </p:cNvPr>
          <p:cNvSpPr/>
          <p:nvPr/>
        </p:nvSpPr>
        <p:spPr>
          <a:xfrm>
            <a:off x="793790" y="117479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ko-KR" altLang="en-US" sz="4450" b="1" kern="0" spc="-134" dirty="0">
                <a:solidFill>
                  <a:srgbClr val="000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Inter Bold" pitchFamily="34" charset="-120"/>
              </a:rPr>
              <a:t>매니저용 페이지 구현</a:t>
            </a:r>
            <a:endParaRPr lang="en-US" sz="445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pic>
        <p:nvPicPr>
          <p:cNvPr id="4" name="Image 1" descr="preencoded.png">
            <a:extLst>
              <a:ext uri="{FF2B5EF4-FFF2-40B4-BE49-F238E27FC236}">
                <a16:creationId xmlns:a16="http://schemas.microsoft.com/office/drawing/2014/main" id="{D57056E3-F362-BEA4-C9FC-E986F8654D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3210401"/>
            <a:ext cx="566976" cy="566976"/>
          </a:xfrm>
          <a:prstGeom prst="rect">
            <a:avLst/>
          </a:prstGeom>
        </p:spPr>
      </p:pic>
      <p:sp>
        <p:nvSpPr>
          <p:cNvPr id="5" name="Text 1">
            <a:extLst>
              <a:ext uri="{FF2B5EF4-FFF2-40B4-BE49-F238E27FC236}">
                <a16:creationId xmlns:a16="http://schemas.microsoft.com/office/drawing/2014/main" id="{0033D5BF-4984-3FB7-3E1E-75127AC64E27}"/>
              </a:ext>
            </a:extLst>
          </p:cNvPr>
          <p:cNvSpPr/>
          <p:nvPr/>
        </p:nvSpPr>
        <p:spPr>
          <a:xfrm>
            <a:off x="793790" y="4004191"/>
            <a:ext cx="22919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ko-KR" altLang="en-US" sz="1750" kern="0" spc="-36" dirty="0">
                <a:solidFill>
                  <a:srgbClr val="272525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Inter" pitchFamily="34" charset="-120"/>
              </a:rPr>
              <a:t>월별 </a:t>
            </a:r>
            <a:r>
              <a:rPr lang="en-US" sz="1750" kern="0" spc="-36" dirty="0" err="1">
                <a:solidFill>
                  <a:srgbClr val="272525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Inter" pitchFamily="34" charset="-120"/>
              </a:rPr>
              <a:t>출결</a:t>
            </a:r>
            <a:r>
              <a:rPr lang="en-US" sz="1750" kern="0" spc="-36" dirty="0">
                <a:solidFill>
                  <a:srgbClr val="272525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Inter" pitchFamily="34" charset="-120"/>
              </a:rPr>
              <a:t> 관리</a:t>
            </a:r>
            <a:endParaRPr lang="en-US" sz="175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pic>
        <p:nvPicPr>
          <p:cNvPr id="6" name="Image 2" descr="preencoded.png">
            <a:extLst>
              <a:ext uri="{FF2B5EF4-FFF2-40B4-BE49-F238E27FC236}">
                <a16:creationId xmlns:a16="http://schemas.microsoft.com/office/drawing/2014/main" id="{87C76322-B176-2432-FF5B-771592055D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25904" y="3210401"/>
            <a:ext cx="566976" cy="566976"/>
          </a:xfrm>
          <a:prstGeom prst="rect">
            <a:avLst/>
          </a:prstGeom>
        </p:spPr>
      </p:pic>
      <p:sp>
        <p:nvSpPr>
          <p:cNvPr id="7" name="Text 2">
            <a:extLst>
              <a:ext uri="{FF2B5EF4-FFF2-40B4-BE49-F238E27FC236}">
                <a16:creationId xmlns:a16="http://schemas.microsoft.com/office/drawing/2014/main" id="{6ED1905D-59A1-D866-9214-79A5DB9DF221}"/>
              </a:ext>
            </a:extLst>
          </p:cNvPr>
          <p:cNvSpPr/>
          <p:nvPr/>
        </p:nvSpPr>
        <p:spPr>
          <a:xfrm>
            <a:off x="3425904" y="4004191"/>
            <a:ext cx="229207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ko-KR" altLang="en-US" sz="1750" kern="0" spc="-36" dirty="0">
                <a:solidFill>
                  <a:srgbClr val="272525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Inter" pitchFamily="34" charset="-120"/>
              </a:rPr>
              <a:t>휴가 신청 관리</a:t>
            </a:r>
            <a:endParaRPr lang="en-US" sz="175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pic>
        <p:nvPicPr>
          <p:cNvPr id="8" name="Image 3" descr="preencoded.png">
            <a:extLst>
              <a:ext uri="{FF2B5EF4-FFF2-40B4-BE49-F238E27FC236}">
                <a16:creationId xmlns:a16="http://schemas.microsoft.com/office/drawing/2014/main" id="{A9EC1A1A-DEE6-9990-0A0A-83C25BB2D0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58138" y="3210401"/>
            <a:ext cx="566976" cy="566976"/>
          </a:xfrm>
          <a:prstGeom prst="rect">
            <a:avLst/>
          </a:prstGeom>
        </p:spPr>
      </p:pic>
      <p:sp>
        <p:nvSpPr>
          <p:cNvPr id="9" name="Text 3">
            <a:extLst>
              <a:ext uri="{FF2B5EF4-FFF2-40B4-BE49-F238E27FC236}">
                <a16:creationId xmlns:a16="http://schemas.microsoft.com/office/drawing/2014/main" id="{BE136F04-DF26-31ED-A9E4-00D12ADC7CFA}"/>
              </a:ext>
            </a:extLst>
          </p:cNvPr>
          <p:cNvSpPr/>
          <p:nvPr/>
        </p:nvSpPr>
        <p:spPr>
          <a:xfrm>
            <a:off x="6058138" y="4004191"/>
            <a:ext cx="22919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Inter" pitchFamily="34" charset="-120"/>
              </a:rPr>
              <a:t>공지사항 </a:t>
            </a:r>
            <a:r>
              <a:rPr lang="ko-KR" altLang="en-US" sz="1750" kern="0" spc="-36" dirty="0">
                <a:solidFill>
                  <a:srgbClr val="272525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Inter" pitchFamily="34" charset="-120"/>
              </a:rPr>
              <a:t>작성</a:t>
            </a:r>
            <a:endParaRPr lang="en-US" sz="175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pic>
        <p:nvPicPr>
          <p:cNvPr id="12" name="Image 5" descr="preencoded.png">
            <a:extLst>
              <a:ext uri="{FF2B5EF4-FFF2-40B4-BE49-F238E27FC236}">
                <a16:creationId xmlns:a16="http://schemas.microsoft.com/office/drawing/2014/main" id="{E61C9D37-C0D1-C3A2-8258-A8BD0072531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3790" y="5047536"/>
            <a:ext cx="566976" cy="566976"/>
          </a:xfrm>
          <a:prstGeom prst="rect">
            <a:avLst/>
          </a:prstGeom>
        </p:spPr>
      </p:pic>
      <p:sp>
        <p:nvSpPr>
          <p:cNvPr id="13" name="Text 5">
            <a:extLst>
              <a:ext uri="{FF2B5EF4-FFF2-40B4-BE49-F238E27FC236}">
                <a16:creationId xmlns:a16="http://schemas.microsoft.com/office/drawing/2014/main" id="{75ED2EE9-4C69-4408-BF0F-8008FB47A31D}"/>
              </a:ext>
            </a:extLst>
          </p:cNvPr>
          <p:cNvSpPr/>
          <p:nvPr/>
        </p:nvSpPr>
        <p:spPr>
          <a:xfrm>
            <a:off x="793790" y="5841325"/>
            <a:ext cx="229207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ko-KR" altLang="en-US" sz="1750" kern="0" spc="-36" dirty="0">
                <a:solidFill>
                  <a:srgbClr val="272525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Inter" pitchFamily="34" charset="-120"/>
              </a:rPr>
              <a:t>마이페이지</a:t>
            </a:r>
            <a:endParaRPr lang="en-US" sz="175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15" name="Text 6">
            <a:extLst>
              <a:ext uri="{FF2B5EF4-FFF2-40B4-BE49-F238E27FC236}">
                <a16:creationId xmlns:a16="http://schemas.microsoft.com/office/drawing/2014/main" id="{794ECD88-C9F9-4AC5-574E-38A431A2D8BB}"/>
              </a:ext>
            </a:extLst>
          </p:cNvPr>
          <p:cNvSpPr/>
          <p:nvPr/>
        </p:nvSpPr>
        <p:spPr>
          <a:xfrm>
            <a:off x="3426024" y="5841325"/>
            <a:ext cx="22919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ko-KR" altLang="en-US" sz="1750" kern="0" spc="-36" dirty="0">
                <a:solidFill>
                  <a:srgbClr val="272525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Inter" pitchFamily="34" charset="-120"/>
              </a:rPr>
              <a:t>휴가 신청서 다운로드</a:t>
            </a:r>
            <a:endParaRPr lang="en-US" sz="175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20418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37810B-26D1-692D-29F8-48E841A3F3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DD6F796A-7B15-C158-47A2-346B8DDC0A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677394"/>
          </a:xfrm>
          <a:prstGeom prst="rect">
            <a:avLst/>
          </a:prstGeom>
        </p:spPr>
      </p:pic>
      <p:sp>
        <p:nvSpPr>
          <p:cNvPr id="3" name="Shape 0">
            <a:extLst>
              <a:ext uri="{FF2B5EF4-FFF2-40B4-BE49-F238E27FC236}">
                <a16:creationId xmlns:a16="http://schemas.microsoft.com/office/drawing/2014/main" id="{F4471E69-BF54-2630-9A35-7CF313D95CCB}"/>
              </a:ext>
            </a:extLst>
          </p:cNvPr>
          <p:cNvSpPr/>
          <p:nvPr/>
        </p:nvSpPr>
        <p:spPr>
          <a:xfrm>
            <a:off x="0" y="0"/>
            <a:ext cx="14630400" cy="8677394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B0698E6A-2406-1E65-9F65-8EB15B35BD9A}"/>
              </a:ext>
            </a:extLst>
          </p:cNvPr>
          <p:cNvSpPr/>
          <p:nvPr/>
        </p:nvSpPr>
        <p:spPr>
          <a:xfrm>
            <a:off x="4661713" y="3783151"/>
            <a:ext cx="5306973" cy="663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200"/>
              </a:lnSpc>
              <a:buNone/>
            </a:pPr>
            <a:r>
              <a:rPr lang="en-US" sz="4800" b="1" kern="0" spc="-125" dirty="0">
                <a:solidFill>
                  <a:srgbClr val="000000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  <a:cs typeface="Inter Bold" pitchFamily="34" charset="-120"/>
              </a:rPr>
              <a:t>제작 배경</a:t>
            </a:r>
            <a:endParaRPr lang="en-US" sz="4800"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31317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3AD86BE1-0B39-BAB4-0570-E091A672B0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FEB554E-DE24-CE95-DA97-5FE8E9231530}"/>
              </a:ext>
            </a:extLst>
          </p:cNvPr>
          <p:cNvSpPr/>
          <p:nvPr/>
        </p:nvSpPr>
        <p:spPr>
          <a:xfrm>
            <a:off x="12886443" y="7437748"/>
            <a:ext cx="1687398" cy="6975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 1">
            <a:extLst>
              <a:ext uri="{FF2B5EF4-FFF2-40B4-BE49-F238E27FC236}">
                <a16:creationId xmlns:a16="http://schemas.microsoft.com/office/drawing/2014/main" id="{FAB60CBA-0BAE-6E80-A412-1024271769C8}"/>
              </a:ext>
            </a:extLst>
          </p:cNvPr>
          <p:cNvSpPr/>
          <p:nvPr/>
        </p:nvSpPr>
        <p:spPr>
          <a:xfrm>
            <a:off x="516918" y="252114"/>
            <a:ext cx="7425006" cy="663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200"/>
              </a:lnSpc>
              <a:buNone/>
            </a:pPr>
            <a:r>
              <a:rPr lang="ko-KR" altLang="en-US" sz="415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매니저용 페이지</a:t>
            </a:r>
            <a:r>
              <a:rPr lang="en-US" altLang="ko-KR" sz="415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-</a:t>
            </a:r>
            <a:r>
              <a:rPr lang="ko-KR" altLang="en-US" sz="415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월별 출결 현황 확인</a:t>
            </a:r>
            <a:endParaRPr lang="en-US" sz="4150"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51F34A1-1231-4761-6BD0-153ECF38AAC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1242061"/>
            <a:ext cx="14630400" cy="698753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09194E9-9D94-4926-9237-77BF750DED95}"/>
              </a:ext>
            </a:extLst>
          </p:cNvPr>
          <p:cNvSpPr txBox="1"/>
          <p:nvPr/>
        </p:nvSpPr>
        <p:spPr>
          <a:xfrm>
            <a:off x="12913115" y="-15014"/>
            <a:ext cx="165829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학생용</a:t>
            </a:r>
            <a:endParaRPr lang="en-US" altLang="ko-KR" sz="200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 err="1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강사용</a:t>
            </a:r>
            <a:endParaRPr lang="en-US" altLang="ko-KR" sz="200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highlight>
                  <a:srgbClr val="00FF00"/>
                </a:highlight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매니저용</a:t>
            </a:r>
            <a:endParaRPr lang="en-US" altLang="ko-KR" sz="2000" dirty="0">
              <a:highlight>
                <a:srgbClr val="00FF00"/>
              </a:highlight>
              <a:latin typeface="경기천년바탕 Bold" panose="02020803020101020101" pitchFamily="18" charset="-127"/>
              <a:ea typeface="경기천년바탕 Bold" panose="020208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시연</a:t>
            </a:r>
            <a:endParaRPr lang="ko-KR" altLang="en-US" sz="2000" dirty="0">
              <a:highlight>
                <a:srgbClr val="00FF00"/>
              </a:highlight>
              <a:latin typeface="경기천년바탕 Bold" panose="02020803020101020101" pitchFamily="18" charset="-127"/>
              <a:ea typeface="경기천년바탕 Bold" panose="020208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249614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91437338-730E-6115-ACED-10728AFAAE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4D62878-2A6D-2BAA-7422-8C7F6E206B5B}"/>
              </a:ext>
            </a:extLst>
          </p:cNvPr>
          <p:cNvSpPr/>
          <p:nvPr/>
        </p:nvSpPr>
        <p:spPr>
          <a:xfrm>
            <a:off x="12886443" y="7437748"/>
            <a:ext cx="1687398" cy="6975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 1">
            <a:extLst>
              <a:ext uri="{FF2B5EF4-FFF2-40B4-BE49-F238E27FC236}">
                <a16:creationId xmlns:a16="http://schemas.microsoft.com/office/drawing/2014/main" id="{09D99F68-A58E-F9E8-E6EB-BB9B0FB0F085}"/>
              </a:ext>
            </a:extLst>
          </p:cNvPr>
          <p:cNvSpPr/>
          <p:nvPr/>
        </p:nvSpPr>
        <p:spPr>
          <a:xfrm>
            <a:off x="516918" y="252114"/>
            <a:ext cx="7425006" cy="663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200"/>
              </a:lnSpc>
              <a:buNone/>
            </a:pPr>
            <a:r>
              <a:rPr lang="ko-KR" altLang="en-US" sz="415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매니저용 페이지</a:t>
            </a:r>
            <a:r>
              <a:rPr lang="en-US" altLang="ko-KR" sz="415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-</a:t>
            </a:r>
            <a:r>
              <a:rPr lang="ko-KR" altLang="en-US" sz="415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휴가 신청 관리</a:t>
            </a:r>
            <a:endParaRPr lang="en-US" sz="4150"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17705E8-A373-BAA5-70BA-22C7AA03F4C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1245870"/>
            <a:ext cx="14630400" cy="697992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2FF41F5-171B-2EBD-CD2D-A125BF3C4041}"/>
              </a:ext>
            </a:extLst>
          </p:cNvPr>
          <p:cNvSpPr txBox="1"/>
          <p:nvPr/>
        </p:nvSpPr>
        <p:spPr>
          <a:xfrm>
            <a:off x="12913115" y="-15014"/>
            <a:ext cx="165829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학생용</a:t>
            </a:r>
            <a:endParaRPr lang="en-US" altLang="ko-KR" sz="200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 err="1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강사용</a:t>
            </a:r>
            <a:endParaRPr lang="en-US" altLang="ko-KR" sz="200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highlight>
                  <a:srgbClr val="00FF00"/>
                </a:highlight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매니저용</a:t>
            </a:r>
            <a:endParaRPr lang="en-US" altLang="ko-KR" sz="2000" dirty="0">
              <a:highlight>
                <a:srgbClr val="00FF00"/>
              </a:highlight>
              <a:latin typeface="경기천년바탕 Bold" panose="02020803020101020101" pitchFamily="18" charset="-127"/>
              <a:ea typeface="경기천년바탕 Bold" panose="020208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시연</a:t>
            </a:r>
            <a:endParaRPr lang="ko-KR" altLang="en-US" sz="2000" dirty="0">
              <a:highlight>
                <a:srgbClr val="00FF00"/>
              </a:highlight>
              <a:latin typeface="경기천년바탕 Bold" panose="02020803020101020101" pitchFamily="18" charset="-127"/>
              <a:ea typeface="경기천년바탕 Bold" panose="020208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815585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9DFA6DCA-881B-C4C0-2181-41D481D6CB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F95DAFD-3334-CCA9-A5B3-941C699231AB}"/>
              </a:ext>
            </a:extLst>
          </p:cNvPr>
          <p:cNvSpPr/>
          <p:nvPr/>
        </p:nvSpPr>
        <p:spPr>
          <a:xfrm>
            <a:off x="12886443" y="7437748"/>
            <a:ext cx="1687398" cy="6975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 1">
            <a:extLst>
              <a:ext uri="{FF2B5EF4-FFF2-40B4-BE49-F238E27FC236}">
                <a16:creationId xmlns:a16="http://schemas.microsoft.com/office/drawing/2014/main" id="{45984E15-7C2D-9CD8-9D5A-3FEC2A0321CF}"/>
              </a:ext>
            </a:extLst>
          </p:cNvPr>
          <p:cNvSpPr/>
          <p:nvPr/>
        </p:nvSpPr>
        <p:spPr>
          <a:xfrm>
            <a:off x="516917" y="252114"/>
            <a:ext cx="8277761" cy="663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200"/>
              </a:lnSpc>
              <a:buNone/>
            </a:pPr>
            <a:r>
              <a:rPr lang="ko-KR" altLang="en-US" sz="415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매니저용 페이지</a:t>
            </a:r>
            <a:r>
              <a:rPr lang="en-US" altLang="ko-KR" sz="415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-</a:t>
            </a:r>
            <a:r>
              <a:rPr lang="ko-KR" altLang="en-US" sz="415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공지사항 작성 및 조회</a:t>
            </a:r>
            <a:endParaRPr lang="en-US" sz="4150"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3A71665-E89D-FAFE-5BFB-F61D948E43F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1805" y="1245870"/>
            <a:ext cx="14566790" cy="697992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F472E94-B60D-8DED-FD78-A5B77284DC13}"/>
              </a:ext>
            </a:extLst>
          </p:cNvPr>
          <p:cNvSpPr txBox="1"/>
          <p:nvPr/>
        </p:nvSpPr>
        <p:spPr>
          <a:xfrm>
            <a:off x="12913115" y="-15014"/>
            <a:ext cx="165829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학생용</a:t>
            </a:r>
            <a:endParaRPr lang="en-US" altLang="ko-KR" sz="200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 err="1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강사용</a:t>
            </a:r>
            <a:endParaRPr lang="en-US" altLang="ko-KR" sz="200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highlight>
                  <a:srgbClr val="00FF00"/>
                </a:highlight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매니저용</a:t>
            </a:r>
            <a:endParaRPr lang="en-US" altLang="ko-KR" sz="2000" dirty="0">
              <a:highlight>
                <a:srgbClr val="00FF00"/>
              </a:highlight>
              <a:latin typeface="경기천년바탕 Bold" panose="02020803020101020101" pitchFamily="18" charset="-127"/>
              <a:ea typeface="경기천년바탕 Bold" panose="020208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시연</a:t>
            </a:r>
            <a:endParaRPr lang="ko-KR" altLang="en-US" sz="2000" dirty="0">
              <a:highlight>
                <a:srgbClr val="00FF00"/>
              </a:highlight>
              <a:latin typeface="경기천년바탕 Bold" panose="02020803020101020101" pitchFamily="18" charset="-127"/>
              <a:ea typeface="경기천년바탕 Bold" panose="020208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68735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F8E8334-2372-1B1E-DA16-5729D691FFCD}"/>
              </a:ext>
            </a:extLst>
          </p:cNvPr>
          <p:cNvSpPr/>
          <p:nvPr/>
        </p:nvSpPr>
        <p:spPr>
          <a:xfrm>
            <a:off x="12804359" y="7438277"/>
            <a:ext cx="1687398" cy="6975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D6D23101-7530-B820-7DF3-55FB2A78F5C8}"/>
              </a:ext>
            </a:extLst>
          </p:cNvPr>
          <p:cNvSpPr/>
          <p:nvPr/>
        </p:nvSpPr>
        <p:spPr>
          <a:xfrm>
            <a:off x="516918" y="252114"/>
            <a:ext cx="4013986" cy="663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200"/>
              </a:lnSpc>
              <a:buNone/>
            </a:pPr>
            <a:r>
              <a:rPr lang="ko-KR" altLang="en-US" sz="415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실제 홈페이지 시연</a:t>
            </a:r>
            <a:endParaRPr lang="en-US" sz="4150"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E9E1AB90-A869-0690-3CAD-344CDF9334B7}"/>
              </a:ext>
            </a:extLst>
          </p:cNvPr>
          <p:cNvSpPr/>
          <p:nvPr/>
        </p:nvSpPr>
        <p:spPr>
          <a:xfrm>
            <a:off x="516918" y="1443915"/>
            <a:ext cx="8302905" cy="985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200"/>
              </a:lnSpc>
              <a:buNone/>
            </a:pPr>
            <a:r>
              <a:rPr lang="ko-KR" altLang="en-US" sz="6600" u="sng" dirty="0">
                <a:solidFill>
                  <a:schemeClr val="accent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  <a:hlinkClick r:id="rId2"/>
              </a:rPr>
              <a:t>그린컴퓨터</a:t>
            </a:r>
            <a:r>
              <a:rPr lang="en-US" altLang="ko-KR" sz="6600" u="sng" dirty="0">
                <a:solidFill>
                  <a:schemeClr val="accent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  <a:hlinkClick r:id="rId2"/>
              </a:rPr>
              <a:t>.</a:t>
            </a:r>
            <a:r>
              <a:rPr lang="ko-KR" altLang="en-US" sz="6600" u="sng" dirty="0">
                <a:solidFill>
                  <a:schemeClr val="accent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  <a:hlinkClick r:id="rId2"/>
              </a:rPr>
              <a:t>홈페이지</a:t>
            </a:r>
            <a:r>
              <a:rPr lang="en-US" altLang="ko-KR" sz="6600" u="sng" dirty="0">
                <a:solidFill>
                  <a:schemeClr val="accent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  <a:hlinkClick r:id="rId2"/>
              </a:rPr>
              <a:t>.</a:t>
            </a:r>
            <a:r>
              <a:rPr lang="ko-KR" altLang="en-US" sz="6600" u="sng" dirty="0">
                <a:solidFill>
                  <a:schemeClr val="accent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  <a:hlinkClick r:id="rId2"/>
              </a:rPr>
              <a:t>한국</a:t>
            </a:r>
            <a:endParaRPr lang="en-US" sz="6600" u="sng" dirty="0">
              <a:solidFill>
                <a:schemeClr val="accent1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6F3345A-2327-3831-265A-F2BDDEBC23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0" y="2814936"/>
            <a:ext cx="9144000" cy="5162550"/>
          </a:xfrm>
          <a:prstGeom prst="rect">
            <a:avLst/>
          </a:prstGeom>
        </p:spPr>
      </p:pic>
      <p:sp>
        <p:nvSpPr>
          <p:cNvPr id="8" name="Text 1">
            <a:extLst>
              <a:ext uri="{FF2B5EF4-FFF2-40B4-BE49-F238E27FC236}">
                <a16:creationId xmlns:a16="http://schemas.microsoft.com/office/drawing/2014/main" id="{7C290C41-34BE-757E-3584-45BCA8744050}"/>
              </a:ext>
            </a:extLst>
          </p:cNvPr>
          <p:cNvSpPr/>
          <p:nvPr/>
        </p:nvSpPr>
        <p:spPr>
          <a:xfrm>
            <a:off x="6188852" y="2321975"/>
            <a:ext cx="8302905" cy="985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200"/>
              </a:lnSpc>
              <a:buNone/>
            </a:pPr>
            <a:r>
              <a:rPr lang="en-US" altLang="ko-KR" sz="6600" u="sng" dirty="0">
                <a:solidFill>
                  <a:schemeClr val="accent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  <a:hlinkClick r:id="rId4"/>
              </a:rPr>
              <a:t>greencomart.kro.kr</a:t>
            </a:r>
            <a:endParaRPr lang="en-US" sz="6600" u="sng" dirty="0">
              <a:solidFill>
                <a:schemeClr val="accent1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CEC710-D192-00A3-7EEC-7C3EFA1AAFB0}"/>
              </a:ext>
            </a:extLst>
          </p:cNvPr>
          <p:cNvSpPr txBox="1"/>
          <p:nvPr/>
        </p:nvSpPr>
        <p:spPr>
          <a:xfrm>
            <a:off x="12913115" y="-15014"/>
            <a:ext cx="165829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학생용</a:t>
            </a:r>
            <a:endParaRPr lang="en-US" altLang="ko-KR" sz="200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 err="1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강사용</a:t>
            </a:r>
            <a:endParaRPr lang="en-US" altLang="ko-KR" sz="200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매니저용</a:t>
            </a:r>
            <a:endParaRPr lang="en-US" altLang="ko-KR" sz="200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highlight>
                  <a:srgbClr val="00FF00"/>
                </a:highlight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시연</a:t>
            </a:r>
          </a:p>
        </p:txBody>
      </p:sp>
    </p:spTree>
    <p:extLst>
      <p:ext uri="{BB962C8B-B14F-4D97-AF65-F5344CB8AC3E}">
        <p14:creationId xmlns:p14="http://schemas.microsoft.com/office/powerpoint/2010/main" val="15512447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4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타원 18">
            <a:extLst>
              <a:ext uri="{FF2B5EF4-FFF2-40B4-BE49-F238E27FC236}">
                <a16:creationId xmlns:a16="http://schemas.microsoft.com/office/drawing/2014/main" id="{C64BD53F-2B24-8CFA-35B2-1623E6AE3FA8}"/>
              </a:ext>
            </a:extLst>
          </p:cNvPr>
          <p:cNvSpPr/>
          <p:nvPr/>
        </p:nvSpPr>
        <p:spPr>
          <a:xfrm>
            <a:off x="-3526971" y="183029"/>
            <a:ext cx="21655314" cy="786354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531898B7-80C2-30E1-1A25-EED3E07476C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0561" t="18255" r="24509" b="55189"/>
          <a:stretch/>
        </p:blipFill>
        <p:spPr>
          <a:xfrm>
            <a:off x="4717520" y="2244378"/>
            <a:ext cx="7333013" cy="3722592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2BC0DB0-13D3-BACC-DC3A-1821B30E76F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2671" t="61734" r="21053" b="9086"/>
          <a:stretch/>
        </p:blipFill>
        <p:spPr>
          <a:xfrm>
            <a:off x="12418208" y="4781811"/>
            <a:ext cx="1687398" cy="326475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DBE6970-AE84-A1D4-9FE6-A22D14FBDFF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4446" t="50001" r="67861" b="7921"/>
          <a:stretch/>
        </p:blipFill>
        <p:spPr>
          <a:xfrm>
            <a:off x="217941" y="3694968"/>
            <a:ext cx="1421044" cy="364734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3DA104D-12E0-E4D6-071F-69FBF70A28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1685" t="41803" r="19164" b="45550"/>
          <a:stretch/>
        </p:blipFill>
        <p:spPr>
          <a:xfrm>
            <a:off x="11534322" y="2620449"/>
            <a:ext cx="2677117" cy="1253446"/>
          </a:xfrm>
          <a:prstGeom prst="rect">
            <a:avLst/>
          </a:prstGeom>
        </p:spPr>
      </p:pic>
      <p:sp>
        <p:nvSpPr>
          <p:cNvPr id="13" name="Text 1">
            <a:extLst>
              <a:ext uri="{FF2B5EF4-FFF2-40B4-BE49-F238E27FC236}">
                <a16:creationId xmlns:a16="http://schemas.microsoft.com/office/drawing/2014/main" id="{00E90F3B-EF6F-FCD8-ED4A-18277D6050A6}"/>
              </a:ext>
            </a:extLst>
          </p:cNvPr>
          <p:cNvSpPr/>
          <p:nvPr/>
        </p:nvSpPr>
        <p:spPr>
          <a:xfrm>
            <a:off x="4723915" y="274578"/>
            <a:ext cx="4743451" cy="22198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buNone/>
            </a:pPr>
            <a:r>
              <a:rPr lang="ko-KR" altLang="en-US" sz="7200" dirty="0">
                <a:solidFill>
                  <a:srgbClr val="4472C4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양식</a:t>
            </a:r>
            <a:r>
              <a:rPr lang="en-US" altLang="ko-KR" sz="7200" dirty="0">
                <a:solidFill>
                  <a:srgbClr val="4472C4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-</a:t>
            </a:r>
            <a:r>
              <a:rPr lang="ko-KR" altLang="en-US" sz="7200" dirty="0">
                <a:solidFill>
                  <a:srgbClr val="4472C4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미리 짠</a:t>
            </a:r>
            <a:endParaRPr lang="en-US" altLang="ko-KR" sz="7200" dirty="0">
              <a:solidFill>
                <a:srgbClr val="4472C4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  <a:p>
            <a:pPr marL="0" indent="0" algn="ctr">
              <a:buNone/>
            </a:pPr>
            <a:r>
              <a:rPr lang="ko-KR" altLang="en-US" sz="7200" dirty="0">
                <a:solidFill>
                  <a:schemeClr val="accent4">
                    <a:lumMod val="60000"/>
                    <a:lumOff val="40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페이지</a:t>
            </a:r>
            <a:endParaRPr lang="en-US" sz="7200" dirty="0">
              <a:solidFill>
                <a:schemeClr val="accent4">
                  <a:lumMod val="60000"/>
                  <a:lumOff val="40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865748F8-CB34-E784-5186-DC63F9A843B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8321" t="32747" r="61290" b="46487"/>
          <a:stretch/>
        </p:blipFill>
        <p:spPr>
          <a:xfrm>
            <a:off x="560199" y="2244378"/>
            <a:ext cx="1554607" cy="1708781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139DB26F-8F12-B138-983B-3661EC4C4E9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1976" r="31765" b="9796"/>
          <a:stretch/>
        </p:blipFill>
        <p:spPr>
          <a:xfrm>
            <a:off x="2034891" y="2494410"/>
            <a:ext cx="5265795" cy="6290476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32489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800E28-2241-AAA9-7305-56512DF3FF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F6015D93-BD6F-C416-8FE6-D6ED76D6EA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9243D3B0-2BEB-FAE1-775F-D45616742975}"/>
              </a:ext>
            </a:extLst>
          </p:cNvPr>
          <p:cNvSpPr/>
          <p:nvPr/>
        </p:nvSpPr>
        <p:spPr>
          <a:xfrm>
            <a:off x="793790" y="117479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ko-KR" altLang="en-US" sz="4450" b="1" kern="0" spc="-134" dirty="0">
                <a:solidFill>
                  <a:srgbClr val="000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Inter Bold" pitchFamily="34" charset="-120"/>
              </a:rPr>
              <a:t>추후</a:t>
            </a:r>
            <a:r>
              <a:rPr lang="en-US" sz="4450" b="1" kern="0" spc="-134" dirty="0">
                <a:solidFill>
                  <a:srgbClr val="000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Inter Bold" pitchFamily="34" charset="-120"/>
              </a:rPr>
              <a:t> 계획</a:t>
            </a:r>
            <a:endParaRPr lang="en-US" sz="445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pic>
        <p:nvPicPr>
          <p:cNvPr id="4" name="Image 1" descr="preencoded.png">
            <a:extLst>
              <a:ext uri="{FF2B5EF4-FFF2-40B4-BE49-F238E27FC236}">
                <a16:creationId xmlns:a16="http://schemas.microsoft.com/office/drawing/2014/main" id="{030250E9-2C69-E202-F992-DDC77E0016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2223730"/>
            <a:ext cx="566976" cy="566976"/>
          </a:xfrm>
          <a:prstGeom prst="rect">
            <a:avLst/>
          </a:prstGeom>
        </p:spPr>
      </p:pic>
      <p:sp>
        <p:nvSpPr>
          <p:cNvPr id="5" name="Text 1">
            <a:extLst>
              <a:ext uri="{FF2B5EF4-FFF2-40B4-BE49-F238E27FC236}">
                <a16:creationId xmlns:a16="http://schemas.microsoft.com/office/drawing/2014/main" id="{7CE3B3A3-CFC0-D8B6-96FE-E4000D3AE71C}"/>
              </a:ext>
            </a:extLst>
          </p:cNvPr>
          <p:cNvSpPr/>
          <p:nvPr/>
        </p:nvSpPr>
        <p:spPr>
          <a:xfrm>
            <a:off x="793790" y="3017520"/>
            <a:ext cx="22919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Inter" pitchFamily="34" charset="-120"/>
              </a:rPr>
              <a:t>출결 관리</a:t>
            </a:r>
            <a:endParaRPr lang="en-US" sz="175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pic>
        <p:nvPicPr>
          <p:cNvPr id="6" name="Image 2" descr="preencoded.png">
            <a:extLst>
              <a:ext uri="{FF2B5EF4-FFF2-40B4-BE49-F238E27FC236}">
                <a16:creationId xmlns:a16="http://schemas.microsoft.com/office/drawing/2014/main" id="{DB144261-4EA0-29B3-73BC-4D6CEE4770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5904" y="2223730"/>
            <a:ext cx="566976" cy="566976"/>
          </a:xfrm>
          <a:prstGeom prst="rect">
            <a:avLst/>
          </a:prstGeom>
        </p:spPr>
      </p:pic>
      <p:sp>
        <p:nvSpPr>
          <p:cNvPr id="7" name="Text 2">
            <a:extLst>
              <a:ext uri="{FF2B5EF4-FFF2-40B4-BE49-F238E27FC236}">
                <a16:creationId xmlns:a16="http://schemas.microsoft.com/office/drawing/2014/main" id="{39FB6686-0F04-96FD-7752-AAED53DF2234}"/>
              </a:ext>
            </a:extLst>
          </p:cNvPr>
          <p:cNvSpPr/>
          <p:nvPr/>
        </p:nvSpPr>
        <p:spPr>
          <a:xfrm>
            <a:off x="3425904" y="3017520"/>
            <a:ext cx="229207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Inter" pitchFamily="34" charset="-120"/>
              </a:rPr>
              <a:t>휴가 신청</a:t>
            </a:r>
            <a:endParaRPr lang="en-US" sz="175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pic>
        <p:nvPicPr>
          <p:cNvPr id="8" name="Image 3" descr="preencoded.png">
            <a:extLst>
              <a:ext uri="{FF2B5EF4-FFF2-40B4-BE49-F238E27FC236}">
                <a16:creationId xmlns:a16="http://schemas.microsoft.com/office/drawing/2014/main" id="{ADCDE487-55F7-5597-C569-3FEEF02343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58138" y="2223730"/>
            <a:ext cx="566976" cy="566976"/>
          </a:xfrm>
          <a:prstGeom prst="rect">
            <a:avLst/>
          </a:prstGeom>
        </p:spPr>
      </p:pic>
      <p:sp>
        <p:nvSpPr>
          <p:cNvPr id="9" name="Text 3">
            <a:extLst>
              <a:ext uri="{FF2B5EF4-FFF2-40B4-BE49-F238E27FC236}">
                <a16:creationId xmlns:a16="http://schemas.microsoft.com/office/drawing/2014/main" id="{D626332C-774A-B534-8B7F-038E09ABD3C5}"/>
              </a:ext>
            </a:extLst>
          </p:cNvPr>
          <p:cNvSpPr/>
          <p:nvPr/>
        </p:nvSpPr>
        <p:spPr>
          <a:xfrm>
            <a:off x="6058138" y="3017520"/>
            <a:ext cx="22919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Inter" pitchFamily="34" charset="-120"/>
              </a:rPr>
              <a:t>공지사항</a:t>
            </a:r>
            <a:endParaRPr lang="en-US" sz="175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pic>
        <p:nvPicPr>
          <p:cNvPr id="10" name="Image 4" descr="preencoded.png">
            <a:extLst>
              <a:ext uri="{FF2B5EF4-FFF2-40B4-BE49-F238E27FC236}">
                <a16:creationId xmlns:a16="http://schemas.microsoft.com/office/drawing/2014/main" id="{A75FF5E5-9762-F9AE-EA7C-8BB997AAE67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3790" y="4060865"/>
            <a:ext cx="566976" cy="566976"/>
          </a:xfrm>
          <a:prstGeom prst="rect">
            <a:avLst/>
          </a:prstGeom>
        </p:spPr>
      </p:pic>
      <p:sp>
        <p:nvSpPr>
          <p:cNvPr id="11" name="Text 4">
            <a:extLst>
              <a:ext uri="{FF2B5EF4-FFF2-40B4-BE49-F238E27FC236}">
                <a16:creationId xmlns:a16="http://schemas.microsoft.com/office/drawing/2014/main" id="{0449006F-C382-D04F-22D1-25D632E0C059}"/>
              </a:ext>
            </a:extLst>
          </p:cNvPr>
          <p:cNvSpPr/>
          <p:nvPr/>
        </p:nvSpPr>
        <p:spPr>
          <a:xfrm>
            <a:off x="793790" y="4854654"/>
            <a:ext cx="22919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Inter" pitchFamily="34" charset="-120"/>
              </a:rPr>
              <a:t>문의 게시판</a:t>
            </a:r>
            <a:endParaRPr lang="en-US" sz="175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pic>
        <p:nvPicPr>
          <p:cNvPr id="12" name="Image 5" descr="preencoded.png">
            <a:extLst>
              <a:ext uri="{FF2B5EF4-FFF2-40B4-BE49-F238E27FC236}">
                <a16:creationId xmlns:a16="http://schemas.microsoft.com/office/drawing/2014/main" id="{047A968C-8FC4-D7DE-1B75-27CC75481E3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25904" y="4060865"/>
            <a:ext cx="566976" cy="566976"/>
          </a:xfrm>
          <a:prstGeom prst="rect">
            <a:avLst/>
          </a:prstGeom>
        </p:spPr>
      </p:pic>
      <p:sp>
        <p:nvSpPr>
          <p:cNvPr id="13" name="Text 5">
            <a:extLst>
              <a:ext uri="{FF2B5EF4-FFF2-40B4-BE49-F238E27FC236}">
                <a16:creationId xmlns:a16="http://schemas.microsoft.com/office/drawing/2014/main" id="{F67D4645-607F-6A72-F628-4851D8439314}"/>
              </a:ext>
            </a:extLst>
          </p:cNvPr>
          <p:cNvSpPr/>
          <p:nvPr/>
        </p:nvSpPr>
        <p:spPr>
          <a:xfrm>
            <a:off x="3425904" y="4854654"/>
            <a:ext cx="229207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Inter" pitchFamily="34" charset="-120"/>
              </a:rPr>
              <a:t>자습실 관리</a:t>
            </a:r>
            <a:endParaRPr lang="en-US" sz="175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pic>
        <p:nvPicPr>
          <p:cNvPr id="14" name="Image 6" descr="preencoded.png">
            <a:extLst>
              <a:ext uri="{FF2B5EF4-FFF2-40B4-BE49-F238E27FC236}">
                <a16:creationId xmlns:a16="http://schemas.microsoft.com/office/drawing/2014/main" id="{7A3C8001-8F16-9295-6F24-423A54D6B31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58138" y="4060865"/>
            <a:ext cx="566976" cy="566976"/>
          </a:xfrm>
          <a:prstGeom prst="rect">
            <a:avLst/>
          </a:prstGeom>
        </p:spPr>
      </p:pic>
      <p:sp>
        <p:nvSpPr>
          <p:cNvPr id="15" name="Text 6">
            <a:extLst>
              <a:ext uri="{FF2B5EF4-FFF2-40B4-BE49-F238E27FC236}">
                <a16:creationId xmlns:a16="http://schemas.microsoft.com/office/drawing/2014/main" id="{78C4E344-41C1-EB59-1E1A-6DB3F5726E57}"/>
              </a:ext>
            </a:extLst>
          </p:cNvPr>
          <p:cNvSpPr/>
          <p:nvPr/>
        </p:nvSpPr>
        <p:spPr>
          <a:xfrm>
            <a:off x="6058138" y="4854654"/>
            <a:ext cx="22919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Inter" pitchFamily="34" charset="-120"/>
              </a:rPr>
              <a:t>자기 학습 관리</a:t>
            </a:r>
            <a:endParaRPr lang="en-US" sz="175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pic>
        <p:nvPicPr>
          <p:cNvPr id="16" name="Image 7" descr="preencoded.png">
            <a:extLst>
              <a:ext uri="{FF2B5EF4-FFF2-40B4-BE49-F238E27FC236}">
                <a16:creationId xmlns:a16="http://schemas.microsoft.com/office/drawing/2014/main" id="{D60B1920-34A5-F790-8BBD-045C5BB1A0D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3790" y="5897999"/>
            <a:ext cx="566976" cy="566976"/>
          </a:xfrm>
          <a:prstGeom prst="rect">
            <a:avLst/>
          </a:prstGeom>
        </p:spPr>
      </p:pic>
      <p:sp>
        <p:nvSpPr>
          <p:cNvPr id="17" name="Text 7">
            <a:extLst>
              <a:ext uri="{FF2B5EF4-FFF2-40B4-BE49-F238E27FC236}">
                <a16:creationId xmlns:a16="http://schemas.microsoft.com/office/drawing/2014/main" id="{97B183EA-D4DE-5EED-C402-C8F5E1B389A5}"/>
              </a:ext>
            </a:extLst>
          </p:cNvPr>
          <p:cNvSpPr/>
          <p:nvPr/>
        </p:nvSpPr>
        <p:spPr>
          <a:xfrm>
            <a:off x="793790" y="6691789"/>
            <a:ext cx="22919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Inter" pitchFamily="34" charset="-120"/>
              </a:rPr>
              <a:t>hrd넷 연동</a:t>
            </a:r>
            <a:endParaRPr lang="en-US" sz="175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pic>
        <p:nvPicPr>
          <p:cNvPr id="18" name="Image 8" descr="preencoded.png">
            <a:extLst>
              <a:ext uri="{FF2B5EF4-FFF2-40B4-BE49-F238E27FC236}">
                <a16:creationId xmlns:a16="http://schemas.microsoft.com/office/drawing/2014/main" id="{B4E4D89C-3032-D361-AE47-C8250779A07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425904" y="5897999"/>
            <a:ext cx="566976" cy="566976"/>
          </a:xfrm>
          <a:prstGeom prst="rect">
            <a:avLst/>
          </a:prstGeom>
        </p:spPr>
      </p:pic>
      <p:sp>
        <p:nvSpPr>
          <p:cNvPr id="19" name="Text 8">
            <a:extLst>
              <a:ext uri="{FF2B5EF4-FFF2-40B4-BE49-F238E27FC236}">
                <a16:creationId xmlns:a16="http://schemas.microsoft.com/office/drawing/2014/main" id="{5FADEBA8-C239-7229-D50A-0053CA243E1E}"/>
              </a:ext>
            </a:extLst>
          </p:cNvPr>
          <p:cNvSpPr/>
          <p:nvPr/>
        </p:nvSpPr>
        <p:spPr>
          <a:xfrm>
            <a:off x="3425904" y="6691789"/>
            <a:ext cx="229207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Inter" pitchFamily="34" charset="-120"/>
              </a:rPr>
              <a:t>메시지 알림</a:t>
            </a:r>
            <a:endParaRPr lang="en-US" sz="175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pic>
        <p:nvPicPr>
          <p:cNvPr id="20" name="Image 9" descr="preencoded.png">
            <a:extLst>
              <a:ext uri="{FF2B5EF4-FFF2-40B4-BE49-F238E27FC236}">
                <a16:creationId xmlns:a16="http://schemas.microsoft.com/office/drawing/2014/main" id="{35587CF7-DBB9-3CBD-91F7-8C97A5EE7CA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058138" y="5897999"/>
            <a:ext cx="566976" cy="566976"/>
          </a:xfrm>
          <a:prstGeom prst="rect">
            <a:avLst/>
          </a:prstGeom>
        </p:spPr>
      </p:pic>
      <p:sp>
        <p:nvSpPr>
          <p:cNvPr id="21" name="Text 9">
            <a:extLst>
              <a:ext uri="{FF2B5EF4-FFF2-40B4-BE49-F238E27FC236}">
                <a16:creationId xmlns:a16="http://schemas.microsoft.com/office/drawing/2014/main" id="{498C93B3-8CEF-D317-A465-6B13161A64EB}"/>
              </a:ext>
            </a:extLst>
          </p:cNvPr>
          <p:cNvSpPr/>
          <p:nvPr/>
        </p:nvSpPr>
        <p:spPr>
          <a:xfrm>
            <a:off x="6058138" y="6691789"/>
            <a:ext cx="22919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Inter" pitchFamily="34" charset="-120"/>
              </a:rPr>
              <a:t>모바일 웹 어플리케이션</a:t>
            </a:r>
            <a:endParaRPr lang="en-US" sz="175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pic>
        <p:nvPicPr>
          <p:cNvPr id="24" name="그래픽 23" descr="확인 표시 단색으로 채워진">
            <a:extLst>
              <a:ext uri="{FF2B5EF4-FFF2-40B4-BE49-F238E27FC236}">
                <a16:creationId xmlns:a16="http://schemas.microsoft.com/office/drawing/2014/main" id="{0A60D387-289E-3310-DF6C-8352F266049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93790" y="2103120"/>
            <a:ext cx="914400" cy="914400"/>
          </a:xfrm>
          <a:prstGeom prst="rect">
            <a:avLst/>
          </a:prstGeom>
        </p:spPr>
      </p:pic>
      <p:pic>
        <p:nvPicPr>
          <p:cNvPr id="28" name="그래픽 27" descr="확인 표시 단색으로 채워진">
            <a:extLst>
              <a:ext uri="{FF2B5EF4-FFF2-40B4-BE49-F238E27FC236}">
                <a16:creationId xmlns:a16="http://schemas.microsoft.com/office/drawing/2014/main" id="{82013070-10CB-ECA5-BE2E-F2AA9B8F403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425904" y="2103120"/>
            <a:ext cx="914400" cy="914400"/>
          </a:xfrm>
          <a:prstGeom prst="rect">
            <a:avLst/>
          </a:prstGeom>
        </p:spPr>
      </p:pic>
      <p:pic>
        <p:nvPicPr>
          <p:cNvPr id="29" name="그래픽 28" descr="확인 표시 단색으로 채워진">
            <a:extLst>
              <a:ext uri="{FF2B5EF4-FFF2-40B4-BE49-F238E27FC236}">
                <a16:creationId xmlns:a16="http://schemas.microsoft.com/office/drawing/2014/main" id="{3DB5197F-E25F-E362-CADD-B5BDE37692A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054566" y="211038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954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62E65BAA-EDA6-7F3E-06AE-1DCE21DF05B2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4ADE924F-1400-EC36-94BE-2B0500CF37A5}"/>
              </a:ext>
            </a:extLst>
          </p:cNvPr>
          <p:cNvSpPr/>
          <p:nvPr/>
        </p:nvSpPr>
        <p:spPr>
          <a:xfrm>
            <a:off x="4119937" y="17469"/>
            <a:ext cx="6390525" cy="2188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ko-KR" altLang="en-US" sz="800" dirty="0">
                <a:solidFill>
                  <a:schemeClr val="bg1"/>
                </a:solidFill>
                <a:latin typeface="+mn-ea"/>
              </a:rPr>
              <a:t>슬라이드 쇼가 끝났습니다</a:t>
            </a:r>
            <a:r>
              <a:rPr lang="en-US" altLang="ko-KR" sz="800" dirty="0">
                <a:solidFill>
                  <a:schemeClr val="bg1"/>
                </a:solidFill>
                <a:latin typeface="+mn-ea"/>
              </a:rPr>
              <a:t>. </a:t>
            </a:r>
            <a:r>
              <a:rPr lang="ko-KR" altLang="en-US" sz="800" dirty="0">
                <a:solidFill>
                  <a:schemeClr val="bg1"/>
                </a:solidFill>
                <a:latin typeface="+mn-ea"/>
              </a:rPr>
              <a:t>끝내려면 마우스를 클릭하십시오</a:t>
            </a:r>
            <a:r>
              <a:rPr lang="en-US" altLang="ko-KR" sz="800" dirty="0">
                <a:solidFill>
                  <a:schemeClr val="bg1"/>
                </a:solidFill>
                <a:latin typeface="+mn-ea"/>
              </a:rPr>
              <a:t>.</a:t>
            </a:r>
            <a:endParaRPr lang="en-US" sz="8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807213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8CAB72-7F32-101F-260A-29DC5EA80288}"/>
              </a:ext>
            </a:extLst>
          </p:cNvPr>
          <p:cNvSpPr/>
          <p:nvPr/>
        </p:nvSpPr>
        <p:spPr>
          <a:xfrm>
            <a:off x="12804359" y="7438277"/>
            <a:ext cx="1687398" cy="6975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 0">
            <a:extLst>
              <a:ext uri="{FF2B5EF4-FFF2-40B4-BE49-F238E27FC236}">
                <a16:creationId xmlns:a16="http://schemas.microsoft.com/office/drawing/2014/main" id="{E86AA1CD-4897-2981-D456-17C10F0DB36B}"/>
              </a:ext>
            </a:extLst>
          </p:cNvPr>
          <p:cNvSpPr/>
          <p:nvPr/>
        </p:nvSpPr>
        <p:spPr>
          <a:xfrm>
            <a:off x="793790" y="117479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ko-KR" altLang="en-US" sz="445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기술 스택</a:t>
            </a:r>
            <a:endParaRPr lang="en-US" sz="445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5FAC4E0-DE2A-8821-1B13-7674BF82B4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18481" y="4979923"/>
            <a:ext cx="2520000" cy="2520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327064F-9A73-509A-B201-C0834A9B0A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2447" y="4979923"/>
            <a:ext cx="3405405" cy="2520000"/>
          </a:xfrm>
          <a:prstGeom prst="rect">
            <a:avLst/>
          </a:prstGeom>
        </p:spPr>
      </p:pic>
      <p:pic>
        <p:nvPicPr>
          <p:cNvPr id="3078" name="Picture 6" descr="Programming/Spring' 카테고리의 글 목록 (2 Page) — Love And Code">
            <a:extLst>
              <a:ext uri="{FF2B5EF4-FFF2-40B4-BE49-F238E27FC236}">
                <a16:creationId xmlns:a16="http://schemas.microsoft.com/office/drawing/2014/main" id="{7C1DF8E0-C9DF-F50C-0D6D-07A3E7A918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8230" y="4979923"/>
            <a:ext cx="2571429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docker Logo PNG Vector (SVG) Free Download">
            <a:extLst>
              <a:ext uri="{FF2B5EF4-FFF2-40B4-BE49-F238E27FC236}">
                <a16:creationId xmlns:a16="http://schemas.microsoft.com/office/drawing/2014/main" id="{F3DC47F1-0F25-8F83-F4BC-25D6389141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5740" y="972979"/>
            <a:ext cx="30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Nginx Logo PNG Vector (SVG) Free Download">
            <a:extLst>
              <a:ext uri="{FF2B5EF4-FFF2-40B4-BE49-F238E27FC236}">
                <a16:creationId xmlns:a16="http://schemas.microsoft.com/office/drawing/2014/main" id="{ED7738EF-E048-FB18-F8D9-F5ADC1854A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5150" y="972979"/>
            <a:ext cx="3230769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한컴오피스 한글 | AppFollow | App's reputation platform">
            <a:extLst>
              <a:ext uri="{FF2B5EF4-FFF2-40B4-BE49-F238E27FC236}">
                <a16:creationId xmlns:a16="http://schemas.microsoft.com/office/drawing/2014/main" id="{6AB0A30C-E43A-3702-3F9C-7F7F860517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790" y="3157209"/>
            <a:ext cx="252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96702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544AEE-9954-95EE-CE80-C012D9F8FF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8A67A56-AFC4-0343-701B-5A6C7EE30471}"/>
              </a:ext>
            </a:extLst>
          </p:cNvPr>
          <p:cNvSpPr/>
          <p:nvPr/>
        </p:nvSpPr>
        <p:spPr>
          <a:xfrm>
            <a:off x="12804359" y="7438277"/>
            <a:ext cx="1687398" cy="6975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6488DB4-2643-AC21-BCED-A73A625160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8423" y="0"/>
            <a:ext cx="9255946" cy="8229600"/>
          </a:xfrm>
          <a:prstGeom prst="rect">
            <a:avLst/>
          </a:prstGeom>
        </p:spPr>
      </p:pic>
      <p:sp>
        <p:nvSpPr>
          <p:cNvPr id="5" name="Text 0">
            <a:extLst>
              <a:ext uri="{FF2B5EF4-FFF2-40B4-BE49-F238E27FC236}">
                <a16:creationId xmlns:a16="http://schemas.microsoft.com/office/drawing/2014/main" id="{F5839585-BBE1-E2F1-41A9-F0B44777A4AD}"/>
              </a:ext>
            </a:extLst>
          </p:cNvPr>
          <p:cNvSpPr/>
          <p:nvPr/>
        </p:nvSpPr>
        <p:spPr>
          <a:xfrm>
            <a:off x="1502707" y="3760410"/>
            <a:ext cx="125076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ERD</a:t>
            </a:r>
          </a:p>
        </p:txBody>
      </p:sp>
      <p:pic>
        <p:nvPicPr>
          <p:cNvPr id="6146" name="Picture 2" descr="MySQL] 1. MySQL 시작하기(with Workbench)">
            <a:extLst>
              <a:ext uri="{FF2B5EF4-FFF2-40B4-BE49-F238E27FC236}">
                <a16:creationId xmlns:a16="http://schemas.microsoft.com/office/drawing/2014/main" id="{3016CCE7-010C-021D-110C-EE0AF2FA83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2283" y="5110121"/>
            <a:ext cx="4607960" cy="3071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64884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677394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677394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742950" y="583763"/>
            <a:ext cx="5306973" cy="663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200"/>
              </a:lnSpc>
              <a:buNone/>
            </a:pPr>
            <a:r>
              <a:rPr lang="en-US" sz="4150" b="1" kern="0" spc="-125" dirty="0">
                <a:solidFill>
                  <a:srgbClr val="000000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  <a:cs typeface="Inter Bold" pitchFamily="34" charset="-120"/>
              </a:rPr>
              <a:t>제작 배경</a:t>
            </a:r>
            <a:endParaRPr lang="en-US" sz="4150"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5" name="Text 2"/>
          <p:cNvSpPr/>
          <p:nvPr/>
        </p:nvSpPr>
        <p:spPr>
          <a:xfrm>
            <a:off x="742950" y="2754749"/>
            <a:ext cx="6313289" cy="4245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2400" kern="0" spc="-33" dirty="0">
                <a:solidFill>
                  <a:srgbClr val="272525"/>
                </a:solidFill>
                <a:highlight>
                  <a:srgbClr val="FFFF00"/>
                </a:highlight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Inter" pitchFamily="34" charset="-120"/>
              </a:rPr>
              <a:t>의사 소통 수단이 너무 많고 복잡함</a:t>
            </a:r>
            <a:endParaRPr lang="en-US" sz="2400" dirty="0">
              <a:highlight>
                <a:srgbClr val="FFFF00"/>
              </a:highlight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6" name="Text 3"/>
          <p:cNvSpPr/>
          <p:nvPr/>
        </p:nvSpPr>
        <p:spPr>
          <a:xfrm>
            <a:off x="742950" y="3370302"/>
            <a:ext cx="6313289" cy="4245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300"/>
              </a:lnSpc>
              <a:buNone/>
            </a:pPr>
            <a:endParaRPr lang="en-US" sz="2050" dirty="0"/>
          </a:p>
        </p:txBody>
      </p:sp>
      <p:sp>
        <p:nvSpPr>
          <p:cNvPr id="7" name="Text 4"/>
          <p:cNvSpPr/>
          <p:nvPr/>
        </p:nvSpPr>
        <p:spPr>
          <a:xfrm>
            <a:off x="742950" y="3985855"/>
            <a:ext cx="6313289" cy="4245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2400" kern="0" spc="-33" dirty="0">
                <a:solidFill>
                  <a:srgbClr val="272525"/>
                </a:solidFill>
                <a:highlight>
                  <a:srgbClr val="FFFF00"/>
                </a:highlight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Inter" pitchFamily="34" charset="-120"/>
              </a:rPr>
              <a:t>수기 작업으로 인한 불편함</a:t>
            </a:r>
            <a:endParaRPr lang="en-US" sz="2400" dirty="0">
              <a:highlight>
                <a:srgbClr val="FFFF00"/>
              </a:highlight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8" name="Text 5"/>
          <p:cNvSpPr/>
          <p:nvPr/>
        </p:nvSpPr>
        <p:spPr>
          <a:xfrm>
            <a:off x="742950" y="4601408"/>
            <a:ext cx="6313289" cy="4245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300"/>
              </a:lnSpc>
              <a:buNone/>
            </a:pP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742950" y="5216962"/>
            <a:ext cx="6313289" cy="4245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2400" kern="0" spc="-33" dirty="0">
                <a:solidFill>
                  <a:srgbClr val="272525"/>
                </a:solidFill>
                <a:highlight>
                  <a:srgbClr val="FFFF00"/>
                </a:highlight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Inter" pitchFamily="34" charset="-120"/>
              </a:rPr>
              <a:t>출결 변동 전달의 누락</a:t>
            </a:r>
            <a:endParaRPr lang="en-US" sz="2400" dirty="0">
              <a:highlight>
                <a:srgbClr val="FFFF00"/>
              </a:highlight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10" name="Text 7"/>
          <p:cNvSpPr/>
          <p:nvPr/>
        </p:nvSpPr>
        <p:spPr>
          <a:xfrm>
            <a:off x="742950" y="5832515"/>
            <a:ext cx="6313289" cy="3395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endParaRPr lang="en-US" sz="1650" dirty="0"/>
          </a:p>
        </p:txBody>
      </p:sp>
      <p:sp>
        <p:nvSpPr>
          <p:cNvPr id="11" name="Text 8"/>
          <p:cNvSpPr/>
          <p:nvPr/>
        </p:nvSpPr>
        <p:spPr>
          <a:xfrm>
            <a:off x="742950" y="6363057"/>
            <a:ext cx="6313289" cy="4245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300"/>
              </a:lnSpc>
              <a:buNone/>
            </a:pPr>
            <a:r>
              <a:rPr lang="en-US" sz="3200" b="1" kern="0" spc="-33" dirty="0">
                <a:solidFill>
                  <a:srgbClr val="272525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Inter" pitchFamily="34" charset="-120"/>
              </a:rPr>
              <a:t>=&gt; </a:t>
            </a:r>
            <a:r>
              <a:rPr lang="en-US" sz="3200" b="1" u="sng" kern="0" spc="-33" dirty="0">
                <a:solidFill>
                  <a:srgbClr val="272525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Inter" pitchFamily="34" charset="-120"/>
              </a:rPr>
              <a:t>상호 의사소통의 부재</a:t>
            </a:r>
            <a:endParaRPr lang="en-US" sz="3200" u="sng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pic>
        <p:nvPicPr>
          <p:cNvPr id="12" name="Image 1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581795" y="1804154"/>
            <a:ext cx="6313261" cy="605075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17479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ko-KR" altLang="en-US" sz="4450" b="1" kern="0" spc="-134" dirty="0">
                <a:solidFill>
                  <a:srgbClr val="000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Inter Bold" pitchFamily="34" charset="-120"/>
              </a:rPr>
              <a:t>아이디어 구상</a:t>
            </a:r>
            <a:endParaRPr lang="en-US" sz="445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2223730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3017520"/>
            <a:ext cx="22919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Inter" pitchFamily="34" charset="-120"/>
              </a:rPr>
              <a:t>출결 관리</a:t>
            </a:r>
            <a:endParaRPr lang="en-US" sz="175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5904" y="2223730"/>
            <a:ext cx="566976" cy="566976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3425904" y="3017520"/>
            <a:ext cx="229207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Inter" pitchFamily="34" charset="-120"/>
              </a:rPr>
              <a:t>휴가 신청</a:t>
            </a:r>
            <a:endParaRPr lang="en-US" sz="175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58138" y="2223730"/>
            <a:ext cx="566976" cy="566976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6058138" y="3017520"/>
            <a:ext cx="22919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Inter" pitchFamily="34" charset="-120"/>
              </a:rPr>
              <a:t>공지사항</a:t>
            </a:r>
            <a:endParaRPr lang="en-US" sz="175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pic>
        <p:nvPicPr>
          <p:cNvPr id="10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3790" y="4060865"/>
            <a:ext cx="566976" cy="566976"/>
          </a:xfrm>
          <a:prstGeom prst="rect">
            <a:avLst/>
          </a:prstGeom>
        </p:spPr>
      </p:pic>
      <p:sp>
        <p:nvSpPr>
          <p:cNvPr id="11" name="Text 4"/>
          <p:cNvSpPr/>
          <p:nvPr/>
        </p:nvSpPr>
        <p:spPr>
          <a:xfrm>
            <a:off x="793790" y="4854654"/>
            <a:ext cx="22919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Inter" pitchFamily="34" charset="-120"/>
              </a:rPr>
              <a:t>문의 게시판</a:t>
            </a:r>
            <a:endParaRPr lang="en-US" sz="175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pic>
        <p:nvPicPr>
          <p:cNvPr id="12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25904" y="4060865"/>
            <a:ext cx="566976" cy="566976"/>
          </a:xfrm>
          <a:prstGeom prst="rect">
            <a:avLst/>
          </a:prstGeom>
        </p:spPr>
      </p:pic>
      <p:sp>
        <p:nvSpPr>
          <p:cNvPr id="13" name="Text 5"/>
          <p:cNvSpPr/>
          <p:nvPr/>
        </p:nvSpPr>
        <p:spPr>
          <a:xfrm>
            <a:off x="3425904" y="4854654"/>
            <a:ext cx="229207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Inter" pitchFamily="34" charset="-120"/>
              </a:rPr>
              <a:t>자습실 관리</a:t>
            </a:r>
            <a:endParaRPr lang="en-US" sz="175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pic>
        <p:nvPicPr>
          <p:cNvPr id="14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58138" y="4060865"/>
            <a:ext cx="566976" cy="566976"/>
          </a:xfrm>
          <a:prstGeom prst="rect">
            <a:avLst/>
          </a:prstGeom>
        </p:spPr>
      </p:pic>
      <p:sp>
        <p:nvSpPr>
          <p:cNvPr id="15" name="Text 6"/>
          <p:cNvSpPr/>
          <p:nvPr/>
        </p:nvSpPr>
        <p:spPr>
          <a:xfrm>
            <a:off x="6058138" y="4854654"/>
            <a:ext cx="22919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Inter" pitchFamily="34" charset="-120"/>
              </a:rPr>
              <a:t>자기 학습 관리</a:t>
            </a:r>
            <a:endParaRPr lang="en-US" sz="175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pic>
        <p:nvPicPr>
          <p:cNvPr id="16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3790" y="5897999"/>
            <a:ext cx="566976" cy="566976"/>
          </a:xfrm>
          <a:prstGeom prst="rect">
            <a:avLst/>
          </a:prstGeom>
        </p:spPr>
      </p:pic>
      <p:sp>
        <p:nvSpPr>
          <p:cNvPr id="17" name="Text 7"/>
          <p:cNvSpPr/>
          <p:nvPr/>
        </p:nvSpPr>
        <p:spPr>
          <a:xfrm>
            <a:off x="793790" y="6691789"/>
            <a:ext cx="22919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Inter" pitchFamily="34" charset="-120"/>
              </a:rPr>
              <a:t>hrd넷 연동</a:t>
            </a:r>
            <a:endParaRPr lang="en-US" sz="175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pic>
        <p:nvPicPr>
          <p:cNvPr id="18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425904" y="5897999"/>
            <a:ext cx="566976" cy="566976"/>
          </a:xfrm>
          <a:prstGeom prst="rect">
            <a:avLst/>
          </a:prstGeom>
        </p:spPr>
      </p:pic>
      <p:sp>
        <p:nvSpPr>
          <p:cNvPr id="19" name="Text 8"/>
          <p:cNvSpPr/>
          <p:nvPr/>
        </p:nvSpPr>
        <p:spPr>
          <a:xfrm>
            <a:off x="3425904" y="6691789"/>
            <a:ext cx="229207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Inter" pitchFamily="34" charset="-120"/>
              </a:rPr>
              <a:t>메시지 알림</a:t>
            </a:r>
            <a:endParaRPr lang="en-US" sz="175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pic>
        <p:nvPicPr>
          <p:cNvPr id="20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058138" y="5897999"/>
            <a:ext cx="566976" cy="566976"/>
          </a:xfrm>
          <a:prstGeom prst="rect">
            <a:avLst/>
          </a:prstGeom>
        </p:spPr>
      </p:pic>
      <p:sp>
        <p:nvSpPr>
          <p:cNvPr id="21" name="Text 9"/>
          <p:cNvSpPr/>
          <p:nvPr/>
        </p:nvSpPr>
        <p:spPr>
          <a:xfrm>
            <a:off x="6058138" y="6691789"/>
            <a:ext cx="22919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Inter" pitchFamily="34" charset="-120"/>
              </a:rPr>
              <a:t>모바일 웹 어플리케이션</a:t>
            </a:r>
            <a:endParaRPr lang="en-US" sz="175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69DE5177-E570-B782-A351-63B845FBEFEC}"/>
              </a:ext>
            </a:extLst>
          </p:cNvPr>
          <p:cNvSpPr/>
          <p:nvPr/>
        </p:nvSpPr>
        <p:spPr>
          <a:xfrm>
            <a:off x="647701" y="2110381"/>
            <a:ext cx="6410646" cy="1372557"/>
          </a:xfrm>
          <a:prstGeom prst="round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1"/>
          <p:cNvSpPr/>
          <p:nvPr/>
        </p:nvSpPr>
        <p:spPr>
          <a:xfrm>
            <a:off x="793790" y="716994"/>
            <a:ext cx="592455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kern="0" spc="-134" dirty="0">
                <a:solidFill>
                  <a:srgbClr val="000000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  <a:cs typeface="Inter Bold" pitchFamily="34" charset="-120"/>
              </a:rPr>
              <a:t>개발 과정의 PDCA 사이클</a:t>
            </a:r>
            <a:endParaRPr lang="en-US" sz="4450"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4" name="Text 2"/>
          <p:cNvSpPr/>
          <p:nvPr/>
        </p:nvSpPr>
        <p:spPr>
          <a:xfrm>
            <a:off x="936930" y="2312169"/>
            <a:ext cx="3726000" cy="1172151"/>
          </a:xfrm>
          <a:prstGeom prst="rect">
            <a:avLst/>
          </a:prstGeom>
          <a:solidFill>
            <a:srgbClr val="CC99FF">
              <a:alpha val="40000"/>
            </a:srgbClr>
          </a:solidFill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400" kern="0" spc="-36" dirty="0">
                <a:solidFill>
                  <a:srgbClr val="272525"/>
                </a:solidFill>
                <a:latin typeface="경기천년바탕 Bold" panose="02020803020101020101" pitchFamily="18" charset="-127"/>
                <a:ea typeface="경기천년바탕 Bold" panose="02020803020101020101" pitchFamily="18" charset="-127"/>
                <a:cs typeface="Inter" pitchFamily="34" charset="-120"/>
              </a:rPr>
              <a:t>Plan(계획)</a:t>
            </a:r>
          </a:p>
          <a:p>
            <a:pPr marL="0" indent="0">
              <a:lnSpc>
                <a:spcPts val="2850"/>
              </a:lnSpc>
              <a:buNone/>
            </a:pPr>
            <a:r>
              <a:rPr lang="ko-KR" altLang="en-US" sz="2400" kern="0" spc="-36" dirty="0">
                <a:solidFill>
                  <a:srgbClr val="272525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문제 분석과</a:t>
            </a:r>
            <a:endParaRPr lang="en-US" altLang="ko-KR" sz="2400" kern="0" spc="-36" dirty="0">
              <a:solidFill>
                <a:srgbClr val="272525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marL="0" indent="0">
              <a:lnSpc>
                <a:spcPts val="2850"/>
              </a:lnSpc>
              <a:buNone/>
            </a:pPr>
            <a:r>
              <a:rPr lang="ko-KR" altLang="en-US" sz="2400" kern="0" spc="-36" dirty="0">
                <a:solidFill>
                  <a:srgbClr val="272525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목표를 정하는 단계</a:t>
            </a:r>
            <a:endParaRPr lang="en-US" sz="240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5" name="Text 3"/>
          <p:cNvSpPr/>
          <p:nvPr/>
        </p:nvSpPr>
        <p:spPr>
          <a:xfrm>
            <a:off x="9801546" y="2312170"/>
            <a:ext cx="3909122" cy="1172151"/>
          </a:xfrm>
          <a:prstGeom prst="rect">
            <a:avLst/>
          </a:prstGeom>
          <a:solidFill>
            <a:srgbClr val="F8CBAD">
              <a:alpha val="40000"/>
            </a:srgbClr>
          </a:solidFill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2400" kern="0" spc="-36" dirty="0">
                <a:solidFill>
                  <a:srgbClr val="272525"/>
                </a:solidFill>
                <a:latin typeface="경기천년바탕 Bold" panose="02020803020101020101" pitchFamily="18" charset="-127"/>
                <a:ea typeface="경기천년바탕 Bold" panose="02020803020101020101" pitchFamily="18" charset="-127"/>
                <a:cs typeface="Inter" pitchFamily="34" charset="-120"/>
              </a:rPr>
              <a:t>Do(실행)</a:t>
            </a:r>
          </a:p>
          <a:p>
            <a:pPr marL="0" indent="0" algn="r">
              <a:lnSpc>
                <a:spcPts val="2850"/>
              </a:lnSpc>
              <a:buNone/>
            </a:pPr>
            <a:r>
              <a:rPr lang="ko-KR" altLang="en-US" sz="2400" kern="0" spc="-36" dirty="0">
                <a:solidFill>
                  <a:srgbClr val="272525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계획한 목표를 달성하기 위해</a:t>
            </a:r>
            <a:endParaRPr lang="en-US" altLang="ko-KR" sz="2400" kern="0" spc="-36" dirty="0">
              <a:solidFill>
                <a:srgbClr val="272525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marL="0" indent="0" algn="r">
              <a:lnSpc>
                <a:spcPts val="2850"/>
              </a:lnSpc>
              <a:buNone/>
            </a:pPr>
            <a:r>
              <a:rPr lang="ko-KR" altLang="en-US" sz="2400" kern="0" spc="-36" dirty="0">
                <a:solidFill>
                  <a:srgbClr val="272525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실행하는 단계</a:t>
            </a:r>
            <a:endParaRPr lang="en-US" sz="240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1638" y="2314800"/>
            <a:ext cx="5040000" cy="5040000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936928" y="6229854"/>
            <a:ext cx="3724710" cy="1077739"/>
          </a:xfrm>
          <a:prstGeom prst="rect">
            <a:avLst/>
          </a:prstGeom>
          <a:solidFill>
            <a:srgbClr val="00B0F0">
              <a:alpha val="40000"/>
            </a:srgbClr>
          </a:solidFill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400" kern="0" spc="-36" dirty="0">
                <a:solidFill>
                  <a:srgbClr val="272525"/>
                </a:solidFill>
                <a:latin typeface="경기천년바탕 Bold" panose="02020803020101020101" pitchFamily="18" charset="-127"/>
                <a:ea typeface="경기천년바탕 Bold" panose="02020803020101020101" pitchFamily="18" charset="-127"/>
                <a:cs typeface="Inter" pitchFamily="34" charset="-120"/>
              </a:rPr>
              <a:t>Act(개선)</a:t>
            </a:r>
          </a:p>
          <a:p>
            <a:pPr marL="0" indent="0">
              <a:lnSpc>
                <a:spcPts val="2850"/>
              </a:lnSpc>
              <a:buNone/>
            </a:pPr>
            <a:r>
              <a:rPr lang="ko-KR" altLang="en-US" sz="2400" kern="0" spc="-36" dirty="0">
                <a:solidFill>
                  <a:srgbClr val="272525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Inter" pitchFamily="34" charset="-120"/>
              </a:rPr>
              <a:t>평가 결과를 바탕으로</a:t>
            </a:r>
            <a:endParaRPr lang="en-US" altLang="ko-KR" sz="2400" kern="0" spc="-36" dirty="0">
              <a:solidFill>
                <a:srgbClr val="272525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  <a:cs typeface="Inter" pitchFamily="34" charset="-120"/>
            </a:endParaRPr>
          </a:p>
          <a:p>
            <a:pPr marL="0" indent="0">
              <a:lnSpc>
                <a:spcPts val="2850"/>
              </a:lnSpc>
              <a:buNone/>
            </a:pPr>
            <a:r>
              <a:rPr lang="ko-KR" altLang="en-US" sz="2400" kern="0" spc="-36" dirty="0">
                <a:solidFill>
                  <a:srgbClr val="272525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Inter" pitchFamily="34" charset="-120"/>
              </a:rPr>
              <a:t>개선 조치를 취하는 단계</a:t>
            </a:r>
            <a:endParaRPr lang="en-US" sz="2400" kern="0" spc="-36" dirty="0">
              <a:solidFill>
                <a:srgbClr val="272525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  <a:cs typeface="Inter" pitchFamily="34" charset="-120"/>
            </a:endParaRPr>
          </a:p>
        </p:txBody>
      </p:sp>
      <p:sp>
        <p:nvSpPr>
          <p:cNvPr id="8" name="Text 5"/>
          <p:cNvSpPr/>
          <p:nvPr/>
        </p:nvSpPr>
        <p:spPr>
          <a:xfrm>
            <a:off x="9801546" y="6182649"/>
            <a:ext cx="3909122" cy="1172151"/>
          </a:xfrm>
          <a:prstGeom prst="rect">
            <a:avLst/>
          </a:prstGeom>
          <a:solidFill>
            <a:srgbClr val="85FFFF">
              <a:alpha val="40000"/>
            </a:srgbClr>
          </a:solidFill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2400" kern="0" spc="-36" dirty="0">
                <a:solidFill>
                  <a:srgbClr val="272525"/>
                </a:solidFill>
                <a:latin typeface="경기천년바탕 Bold" panose="02020803020101020101" pitchFamily="18" charset="-127"/>
                <a:ea typeface="경기천년바탕 Bold" panose="02020803020101020101" pitchFamily="18" charset="-127"/>
                <a:cs typeface="Inter" pitchFamily="34" charset="-120"/>
              </a:rPr>
              <a:t>Check(검토)</a:t>
            </a:r>
          </a:p>
          <a:p>
            <a:pPr marL="0" indent="0" algn="r">
              <a:lnSpc>
                <a:spcPts val="2850"/>
              </a:lnSpc>
              <a:buNone/>
            </a:pPr>
            <a:r>
              <a:rPr lang="ko-KR" altLang="en-US" sz="2400" kern="0" spc="-36" dirty="0">
                <a:solidFill>
                  <a:srgbClr val="272525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실행한 결과를 검토하고</a:t>
            </a:r>
            <a:endParaRPr lang="en-US" altLang="ko-KR" sz="2400" kern="0" spc="-36" dirty="0">
              <a:solidFill>
                <a:srgbClr val="272525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marL="0" indent="0" algn="r">
              <a:lnSpc>
                <a:spcPts val="2850"/>
              </a:lnSpc>
              <a:buNone/>
            </a:pPr>
            <a:r>
              <a:rPr lang="ko-KR" altLang="en-US" sz="2400" kern="0" spc="-36" dirty="0">
                <a:solidFill>
                  <a:srgbClr val="272525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목표 달성 여부를 판단하는 단계</a:t>
            </a:r>
            <a:endParaRPr lang="en-US" sz="240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E712F55-2648-8755-61AB-287BDC4E50AC}"/>
              </a:ext>
            </a:extLst>
          </p:cNvPr>
          <p:cNvSpPr/>
          <p:nvPr/>
        </p:nvSpPr>
        <p:spPr>
          <a:xfrm>
            <a:off x="12886443" y="7437748"/>
            <a:ext cx="1687398" cy="6975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F2DE351-7AEB-E5EC-E638-D4CBAE62F7C0}"/>
              </a:ext>
            </a:extLst>
          </p:cNvPr>
          <p:cNvSpPr/>
          <p:nvPr/>
        </p:nvSpPr>
        <p:spPr>
          <a:xfrm>
            <a:off x="12886443" y="7437748"/>
            <a:ext cx="1687398" cy="6975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AD2D728-1A42-5BB1-2235-982F5B1C98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176" y="327285"/>
            <a:ext cx="5852172" cy="329184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B920A3F-2E9A-3D15-43A5-D62D592E60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176" y="477285"/>
            <a:ext cx="5852172" cy="329184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C2649ED-E86D-3F0E-2A57-6F38E862B6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176" y="627285"/>
            <a:ext cx="5852172" cy="329184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E94BD1E-4F85-6800-3C4D-22055E319F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8176" y="777285"/>
            <a:ext cx="5852172" cy="329184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690318A-3087-39D5-B4DE-9C7CFDA8D6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88176" y="927285"/>
            <a:ext cx="5852172" cy="329184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BF1587C-F8A4-4B1B-9C5B-6DF9D904D2F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38176" y="1077285"/>
            <a:ext cx="5852172" cy="3291847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ADAF45FA-B243-B406-58A8-7C638CAFDD7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88176" y="1227285"/>
            <a:ext cx="5852172" cy="3291847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845D75FE-FE2F-8434-C57F-267F77A7756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38176" y="1377285"/>
            <a:ext cx="5852172" cy="3291847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B8937737-9668-8B1A-D02A-5E6E65A1BDC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88176" y="1527285"/>
            <a:ext cx="5852172" cy="3291847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6078DFCC-3194-796F-3056-B790AAE9046E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/>
          <a:stretch/>
        </p:blipFill>
        <p:spPr>
          <a:xfrm>
            <a:off x="6953789" y="958241"/>
            <a:ext cx="5725363" cy="3637808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1E3DC351-D5A7-713E-6A3F-289EEFAE5B8E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/>
          <a:stretch/>
        </p:blipFill>
        <p:spPr>
          <a:xfrm>
            <a:off x="3996396" y="3622535"/>
            <a:ext cx="6687903" cy="4237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695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400"/>
                            </p:stCondLst>
                            <p:childTnLst>
                              <p:par>
                                <p:cTn id="1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600"/>
                            </p:stCondLst>
                            <p:childTnLst>
                              <p:par>
                                <p:cTn id="2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800"/>
                            </p:stCondLst>
                            <p:childTnLst>
                              <p:par>
                                <p:cTn id="2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2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2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2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200"/>
                            </p:stCondLst>
                            <p:childTnLst>
                              <p:par>
                                <p:cTn id="3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2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2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400"/>
                            </p:stCondLst>
                            <p:childTnLst>
                              <p:par>
                                <p:cTn id="4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2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2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600"/>
                            </p:stCondLst>
                            <p:childTnLst>
                              <p:par>
                                <p:cTn id="4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2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2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7575D1A-575C-D996-68FA-C0AE768C1586}"/>
              </a:ext>
            </a:extLst>
          </p:cNvPr>
          <p:cNvSpPr/>
          <p:nvPr/>
        </p:nvSpPr>
        <p:spPr>
          <a:xfrm>
            <a:off x="12886443" y="7437748"/>
            <a:ext cx="1687398" cy="6975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384335E-382E-2A61-2BF6-E782719FAA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5656"/>
            <a:ext cx="14642855" cy="7053943"/>
          </a:xfrm>
          <a:prstGeom prst="rect">
            <a:avLst/>
          </a:prstGeom>
        </p:spPr>
      </p:pic>
      <p:sp>
        <p:nvSpPr>
          <p:cNvPr id="9" name="Text 1">
            <a:extLst>
              <a:ext uri="{FF2B5EF4-FFF2-40B4-BE49-F238E27FC236}">
                <a16:creationId xmlns:a16="http://schemas.microsoft.com/office/drawing/2014/main" id="{59BDFD30-7F98-6E5B-7384-3C797071C0F7}"/>
              </a:ext>
            </a:extLst>
          </p:cNvPr>
          <p:cNvSpPr/>
          <p:nvPr/>
        </p:nvSpPr>
        <p:spPr>
          <a:xfrm>
            <a:off x="516918" y="252114"/>
            <a:ext cx="5306973" cy="663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200"/>
              </a:lnSpc>
              <a:buNone/>
            </a:pPr>
            <a:r>
              <a:rPr lang="ko-KR" altLang="en-US" sz="415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최종 구현 화면</a:t>
            </a:r>
            <a:endParaRPr lang="en-US" sz="4150"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549330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3018A60-EE30-EE3C-7053-FD98BF3AE3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3F572378-EC32-63BF-2577-B8BE2EDC13A9}"/>
              </a:ext>
            </a:extLst>
          </p:cNvPr>
          <p:cNvSpPr/>
          <p:nvPr/>
        </p:nvSpPr>
        <p:spPr>
          <a:xfrm>
            <a:off x="793790" y="56861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ko-KR" altLang="en-US" sz="4450" b="1" kern="0" spc="-134" dirty="0">
                <a:solidFill>
                  <a:srgbClr val="000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Inter Bold" pitchFamily="34" charset="-120"/>
              </a:rPr>
              <a:t>기능 구현</a:t>
            </a:r>
            <a:endParaRPr lang="en-US" sz="445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AFDC6CA-FA3B-7F30-FB0D-0A0EF47DCDFF}"/>
              </a:ext>
            </a:extLst>
          </p:cNvPr>
          <p:cNvSpPr txBox="1"/>
          <p:nvPr/>
        </p:nvSpPr>
        <p:spPr>
          <a:xfrm>
            <a:off x="793790" y="1554998"/>
            <a:ext cx="815768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학생</a:t>
            </a:r>
            <a:r>
              <a:rPr lang="en-US" altLang="ko-KR" dirty="0"/>
              <a:t>: </a:t>
            </a:r>
            <a:r>
              <a:rPr lang="ko-KR" altLang="en-US" dirty="0"/>
              <a:t>출결 변동 사항 발생 시 간편하게 보고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선생</a:t>
            </a:r>
            <a:r>
              <a:rPr lang="en-US" altLang="ko-KR" dirty="0"/>
              <a:t>: </a:t>
            </a:r>
            <a:r>
              <a:rPr lang="ko-KR" altLang="en-US" dirty="0"/>
              <a:t>본인 강좌를 수강하는 학생들의 출결 변동 사항을 한 눈에 확인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매니저</a:t>
            </a:r>
            <a:r>
              <a:rPr lang="en-US" altLang="ko-KR" dirty="0"/>
              <a:t>: </a:t>
            </a:r>
            <a:r>
              <a:rPr lang="ko-KR" altLang="en-US" dirty="0"/>
              <a:t>병결</a:t>
            </a:r>
            <a:r>
              <a:rPr lang="en-US" altLang="ko-KR" dirty="0"/>
              <a:t>/</a:t>
            </a:r>
            <a:r>
              <a:rPr lang="ko-KR" altLang="en-US" dirty="0"/>
              <a:t>예비군 등의 결격 사유로 인한 출결 변동을 확인 및 승인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C08C15F-717C-B56B-0867-574AB0487E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1" y="3032326"/>
            <a:ext cx="6335142" cy="5004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50285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B045454E-2E5B-3F2F-2464-8314C8CD2E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3FCB03D2-8D7F-7D35-D911-6F71B3B44F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104DCA8A-C6A1-A77B-DA83-4AE06CBD56F6}"/>
              </a:ext>
            </a:extLst>
          </p:cNvPr>
          <p:cNvSpPr/>
          <p:nvPr/>
        </p:nvSpPr>
        <p:spPr>
          <a:xfrm>
            <a:off x="793790" y="117479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ko-KR" altLang="en-US" sz="4450" b="1" kern="0" spc="-134" dirty="0">
                <a:solidFill>
                  <a:srgbClr val="000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Inter Bold" pitchFamily="34" charset="-120"/>
              </a:rPr>
              <a:t>학생용 페이지 구현</a:t>
            </a:r>
            <a:endParaRPr lang="en-US" sz="445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pic>
        <p:nvPicPr>
          <p:cNvPr id="4" name="Image 1" descr="preencoded.png">
            <a:extLst>
              <a:ext uri="{FF2B5EF4-FFF2-40B4-BE49-F238E27FC236}">
                <a16:creationId xmlns:a16="http://schemas.microsoft.com/office/drawing/2014/main" id="{7EE50942-4953-5599-53D2-2B710AA524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3210401"/>
            <a:ext cx="566976" cy="566976"/>
          </a:xfrm>
          <a:prstGeom prst="rect">
            <a:avLst/>
          </a:prstGeom>
        </p:spPr>
      </p:pic>
      <p:sp>
        <p:nvSpPr>
          <p:cNvPr id="5" name="Text 1">
            <a:extLst>
              <a:ext uri="{FF2B5EF4-FFF2-40B4-BE49-F238E27FC236}">
                <a16:creationId xmlns:a16="http://schemas.microsoft.com/office/drawing/2014/main" id="{BCFA9423-829A-C422-4AA5-DEEF522D45DF}"/>
              </a:ext>
            </a:extLst>
          </p:cNvPr>
          <p:cNvSpPr/>
          <p:nvPr/>
        </p:nvSpPr>
        <p:spPr>
          <a:xfrm>
            <a:off x="793790" y="4004191"/>
            <a:ext cx="22919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Inter" pitchFamily="34" charset="-120"/>
              </a:rPr>
              <a:t>출결 관리</a:t>
            </a:r>
            <a:endParaRPr lang="en-US" sz="175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pic>
        <p:nvPicPr>
          <p:cNvPr id="6" name="Image 2" descr="preencoded.png">
            <a:extLst>
              <a:ext uri="{FF2B5EF4-FFF2-40B4-BE49-F238E27FC236}">
                <a16:creationId xmlns:a16="http://schemas.microsoft.com/office/drawing/2014/main" id="{8627AA87-6A95-D4EB-175B-BD926FB4D8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5904" y="3210401"/>
            <a:ext cx="566976" cy="566976"/>
          </a:xfrm>
          <a:prstGeom prst="rect">
            <a:avLst/>
          </a:prstGeom>
        </p:spPr>
      </p:pic>
      <p:sp>
        <p:nvSpPr>
          <p:cNvPr id="7" name="Text 2">
            <a:extLst>
              <a:ext uri="{FF2B5EF4-FFF2-40B4-BE49-F238E27FC236}">
                <a16:creationId xmlns:a16="http://schemas.microsoft.com/office/drawing/2014/main" id="{0BCB4B0F-2F04-8B1B-0294-D2F350048C94}"/>
              </a:ext>
            </a:extLst>
          </p:cNvPr>
          <p:cNvSpPr/>
          <p:nvPr/>
        </p:nvSpPr>
        <p:spPr>
          <a:xfrm>
            <a:off x="3425904" y="4004191"/>
            <a:ext cx="229207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Inter" pitchFamily="34" charset="-120"/>
              </a:rPr>
              <a:t>휴가 신청</a:t>
            </a:r>
            <a:endParaRPr lang="en-US" sz="175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pic>
        <p:nvPicPr>
          <p:cNvPr id="8" name="Image 3" descr="preencoded.png">
            <a:extLst>
              <a:ext uri="{FF2B5EF4-FFF2-40B4-BE49-F238E27FC236}">
                <a16:creationId xmlns:a16="http://schemas.microsoft.com/office/drawing/2014/main" id="{DEAE10E9-F175-A435-BDB2-8AD779DB29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58138" y="3210401"/>
            <a:ext cx="566976" cy="566976"/>
          </a:xfrm>
          <a:prstGeom prst="rect">
            <a:avLst/>
          </a:prstGeom>
        </p:spPr>
      </p:pic>
      <p:sp>
        <p:nvSpPr>
          <p:cNvPr id="9" name="Text 3">
            <a:extLst>
              <a:ext uri="{FF2B5EF4-FFF2-40B4-BE49-F238E27FC236}">
                <a16:creationId xmlns:a16="http://schemas.microsoft.com/office/drawing/2014/main" id="{63650BBE-C6A6-7366-BA08-C9DC807E8183}"/>
              </a:ext>
            </a:extLst>
          </p:cNvPr>
          <p:cNvSpPr/>
          <p:nvPr/>
        </p:nvSpPr>
        <p:spPr>
          <a:xfrm>
            <a:off x="6058138" y="4004191"/>
            <a:ext cx="22919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Inter" pitchFamily="34" charset="-120"/>
              </a:rPr>
              <a:t>공지사항</a:t>
            </a:r>
            <a:endParaRPr lang="en-US" sz="175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pic>
        <p:nvPicPr>
          <p:cNvPr id="12" name="Image 5" descr="preencoded.png">
            <a:extLst>
              <a:ext uri="{FF2B5EF4-FFF2-40B4-BE49-F238E27FC236}">
                <a16:creationId xmlns:a16="http://schemas.microsoft.com/office/drawing/2014/main" id="{5A34EA19-60A6-A4D7-7E4C-455A08F05D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3790" y="5047536"/>
            <a:ext cx="566976" cy="566976"/>
          </a:xfrm>
          <a:prstGeom prst="rect">
            <a:avLst/>
          </a:prstGeom>
        </p:spPr>
      </p:pic>
      <p:sp>
        <p:nvSpPr>
          <p:cNvPr id="13" name="Text 5">
            <a:extLst>
              <a:ext uri="{FF2B5EF4-FFF2-40B4-BE49-F238E27FC236}">
                <a16:creationId xmlns:a16="http://schemas.microsoft.com/office/drawing/2014/main" id="{D02084AC-220D-6B57-3EA1-7CB87DD3FB6A}"/>
              </a:ext>
            </a:extLst>
          </p:cNvPr>
          <p:cNvSpPr/>
          <p:nvPr/>
        </p:nvSpPr>
        <p:spPr>
          <a:xfrm>
            <a:off x="793790" y="5841325"/>
            <a:ext cx="229207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ko-KR" altLang="en-US" sz="1750" kern="0" spc="-36" dirty="0">
                <a:solidFill>
                  <a:srgbClr val="272525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Inter" pitchFamily="34" charset="-120"/>
              </a:rPr>
              <a:t>마이페이지</a:t>
            </a:r>
            <a:endParaRPr lang="en-US" sz="175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pic>
        <p:nvPicPr>
          <p:cNvPr id="14" name="Image 6" descr="preencoded.png">
            <a:extLst>
              <a:ext uri="{FF2B5EF4-FFF2-40B4-BE49-F238E27FC236}">
                <a16:creationId xmlns:a16="http://schemas.microsoft.com/office/drawing/2014/main" id="{C4DAE8A4-AB23-558E-3EBC-C48B98FBE7F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26024" y="5047536"/>
            <a:ext cx="566976" cy="566976"/>
          </a:xfrm>
          <a:prstGeom prst="rect">
            <a:avLst/>
          </a:prstGeom>
        </p:spPr>
      </p:pic>
      <p:sp>
        <p:nvSpPr>
          <p:cNvPr id="15" name="Text 6">
            <a:extLst>
              <a:ext uri="{FF2B5EF4-FFF2-40B4-BE49-F238E27FC236}">
                <a16:creationId xmlns:a16="http://schemas.microsoft.com/office/drawing/2014/main" id="{4AADC26F-D096-EFB6-5F22-61FE205DB52A}"/>
              </a:ext>
            </a:extLst>
          </p:cNvPr>
          <p:cNvSpPr/>
          <p:nvPr/>
        </p:nvSpPr>
        <p:spPr>
          <a:xfrm>
            <a:off x="3426024" y="5841325"/>
            <a:ext cx="22919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ko-KR" altLang="en-US" sz="1750" kern="0" spc="-36" dirty="0">
                <a:solidFill>
                  <a:srgbClr val="272525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Inter" pitchFamily="34" charset="-120"/>
              </a:rPr>
              <a:t>강좌 선택</a:t>
            </a:r>
            <a:endParaRPr lang="en-US" sz="175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099120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371</TotalTime>
  <Words>347</Words>
  <Application>Microsoft Office PowerPoint</Application>
  <PresentationFormat>사용자 지정</PresentationFormat>
  <Paragraphs>143</Paragraphs>
  <Slides>28</Slides>
  <Notes>10</Notes>
  <HiddenSlides>14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5" baseType="lpstr">
      <vt:lpstr>경기천년바탕 Regular</vt:lpstr>
      <vt:lpstr>경기천년제목 Bold</vt:lpstr>
      <vt:lpstr>경기천년바탕 Bold</vt:lpstr>
      <vt:lpstr>경기천년제목 Medium</vt:lpstr>
      <vt:lpstr>Arial</vt:lpstr>
      <vt:lpstr>경기천년제목 Light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user</cp:lastModifiedBy>
  <cp:revision>8</cp:revision>
  <dcterms:created xsi:type="dcterms:W3CDTF">2024-11-12T08:24:51Z</dcterms:created>
  <dcterms:modified xsi:type="dcterms:W3CDTF">2024-11-13T10:09:02Z</dcterms:modified>
</cp:coreProperties>
</file>